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Lst>
  <p:notesMasterIdLst>
    <p:notesMasterId r:id="rId17"/>
  </p:notesMasterIdLst>
  <p:sldIdLst>
    <p:sldId id="357" r:id="rId2"/>
    <p:sldId id="306" r:id="rId3"/>
    <p:sldId id="394" r:id="rId4"/>
    <p:sldId id="393" r:id="rId5"/>
    <p:sldId id="392" r:id="rId6"/>
    <p:sldId id="376" r:id="rId7"/>
    <p:sldId id="345" r:id="rId8"/>
    <p:sldId id="265" r:id="rId9"/>
    <p:sldId id="395" r:id="rId10"/>
    <p:sldId id="396" r:id="rId11"/>
    <p:sldId id="398" r:id="rId12"/>
    <p:sldId id="382" r:id="rId13"/>
    <p:sldId id="399" r:id="rId14"/>
    <p:sldId id="388" r:id="rId15"/>
    <p:sldId id="383"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6" userDrawn="1">
          <p15:clr>
            <a:srgbClr val="A4A3A4"/>
          </p15:clr>
        </p15:guide>
        <p15:guide id="3" pos="6834" userDrawn="1">
          <p15:clr>
            <a:srgbClr val="A4A3A4"/>
          </p15:clr>
        </p15:guide>
        <p15:guide id="4" orient="horz" pos="504" userDrawn="1">
          <p15:clr>
            <a:srgbClr val="A4A3A4"/>
          </p15:clr>
        </p15:guide>
        <p15:guide id="5" orient="horz" pos="3816" userDrawn="1">
          <p15:clr>
            <a:srgbClr val="A4A3A4"/>
          </p15:clr>
        </p15:guide>
        <p15:guide id="7" pos="3840" userDrawn="1">
          <p15:clr>
            <a:srgbClr val="A4A3A4"/>
          </p15:clr>
        </p15:guide>
        <p15:guide id="8" orient="horz" pos="2160" userDrawn="1">
          <p15:clr>
            <a:srgbClr val="A4A3A4"/>
          </p15:clr>
        </p15:guide>
        <p15:guide id="9" pos="1209" userDrawn="1">
          <p15:clr>
            <a:srgbClr val="A4A3A4"/>
          </p15:clr>
        </p15:guide>
        <p15:guide id="10" pos="6471" userDrawn="1">
          <p15:clr>
            <a:srgbClr val="A4A3A4"/>
          </p15:clr>
        </p15:guide>
        <p15:guide id="11" pos="4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454"/>
    <a:srgbClr val="FFBD59"/>
    <a:srgbClr val="EF402D"/>
    <a:srgbClr val="F44336"/>
    <a:srgbClr val="000000"/>
    <a:srgbClr val="111111"/>
    <a:srgbClr val="777777"/>
    <a:srgbClr val="EDEDED"/>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57" autoAdjust="0"/>
    <p:restoredTop sz="81584" autoAdjust="0"/>
  </p:normalViewPr>
  <p:slideViewPr>
    <p:cSldViewPr snapToGrid="0">
      <p:cViewPr varScale="1">
        <p:scale>
          <a:sx n="83" d="100"/>
          <a:sy n="83" d="100"/>
        </p:scale>
        <p:origin x="782" y="67"/>
      </p:cViewPr>
      <p:guideLst>
        <p:guide pos="846"/>
        <p:guide pos="6834"/>
        <p:guide orient="horz" pos="504"/>
        <p:guide orient="horz" pos="3816"/>
        <p:guide pos="3840"/>
        <p:guide orient="horz" pos="2160"/>
        <p:guide pos="1209"/>
        <p:guide pos="6471"/>
        <p:guide pos="4203"/>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5D971959-953B-463E-BAAE-BE8CB048C413}" type="datetimeFigureOut">
              <a:rPr lang="fr-FR" smtClean="0"/>
              <a:pPr/>
              <a:t>14/02/2022</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01BB0138-77EE-466A-BAEB-47D907700EE9}" type="slidenum">
              <a:rPr lang="fr-FR" smtClean="0"/>
              <a:pPr/>
              <a:t>‹Nr.›</a:t>
            </a:fld>
            <a:endParaRPr lang="fr-FR" dirty="0"/>
          </a:p>
        </p:txBody>
      </p:sp>
    </p:spTree>
    <p:extLst>
      <p:ext uri="{BB962C8B-B14F-4D97-AF65-F5344CB8AC3E}">
        <p14:creationId xmlns:p14="http://schemas.microsoft.com/office/powerpoint/2010/main" val="13065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unserem Projekt möchten wir ein Problem lösen, dass – so denken wir - jeder und jede von Ihnen hat.</a:t>
            </a:r>
          </a:p>
          <a:p>
            <a:r>
              <a:rPr lang="de-DE" dirty="0"/>
              <a:t>Das 5. Ziel der UN für nachhaltige Entwicklung beschreibt die Etablierung einer tiefgreifenden Geschlechtergleichheit in allen gesellschaftlichen Aspekten. Wir - Gökhan, Felix, Dennis und ich - möchten dazu mit </a:t>
            </a:r>
            <a:r>
              <a:rPr lang="de-DE" dirty="0" err="1"/>
              <a:t>Genderly</a:t>
            </a:r>
            <a:r>
              <a:rPr lang="de-DE" dirty="0"/>
              <a:t> einen Beitrag leisten. In unserer Zwischenpräsentation wollen wir dafür darauf eingehen, was </a:t>
            </a:r>
            <a:r>
              <a:rPr lang="de-DE" dirty="0" err="1"/>
              <a:t>Genderly</a:t>
            </a:r>
            <a:r>
              <a:rPr lang="de-DE" dirty="0"/>
              <a:t> genau ist, an wen es adressiert ist, wie wir diese Personen und Personengruppen identifiziert und ausgemacht haben und wie wir das Projektergebnis technisch realisieren möchten.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a:t>
            </a:fld>
            <a:endParaRPr lang="fr-FR" dirty="0"/>
          </a:p>
        </p:txBody>
      </p:sp>
    </p:spTree>
    <p:extLst>
      <p:ext uri="{BB962C8B-B14F-4D97-AF65-F5344CB8AC3E}">
        <p14:creationId xmlns:p14="http://schemas.microsoft.com/office/powerpoint/2010/main" val="1843076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13</a:t>
            </a:fld>
            <a:endParaRPr lang="fr-FR" dirty="0"/>
          </a:p>
        </p:txBody>
      </p:sp>
    </p:spTree>
    <p:extLst>
      <p:ext uri="{BB962C8B-B14F-4D97-AF65-F5344CB8AC3E}">
        <p14:creationId xmlns:p14="http://schemas.microsoft.com/office/powerpoint/2010/main" val="3507167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war unsere Zwischenpräsentation zu </a:t>
            </a:r>
            <a:r>
              <a:rPr lang="de-DE" dirty="0" err="1"/>
              <a:t>Genderly</a:t>
            </a:r>
            <a:r>
              <a:rPr lang="de-DE" dirty="0"/>
              <a:t>. Vielen Dank für Ihre Aufmerksamkeit! </a:t>
            </a:r>
            <a:r>
              <a:rPr lang="de-DE">
                <a:sym typeface="Wingdings" panose="05000000000000000000" pitchFamily="2" charset="2"/>
              </a:rPr>
              <a:t></a:t>
            </a:r>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15</a:t>
            </a:fld>
            <a:endParaRPr lang="fr-FR" dirty="0"/>
          </a:p>
        </p:txBody>
      </p:sp>
    </p:spTree>
    <p:extLst>
      <p:ext uri="{BB962C8B-B14F-4D97-AF65-F5344CB8AC3E}">
        <p14:creationId xmlns:p14="http://schemas.microsoft.com/office/powerpoint/2010/main" val="2325127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sind relativ viele Aspekte, die es zu beleuchten gilt. </a:t>
            </a:r>
          </a:p>
          <a:p>
            <a:r>
              <a:rPr lang="de-DE" dirty="0"/>
              <a:t>Unsere Agenda bietet dafür eine kurze Einführung, wir beschreiben, warum es für dieses UN-Ziel Handlungsbedarf gibt und wo wir als Team die Motivation für unseren Beitrag sehen.</a:t>
            </a:r>
          </a:p>
          <a:p>
            <a:r>
              <a:rPr lang="de-DE" dirty="0"/>
              <a:t>Im Hauptteil konkretisieren wir das noch weiter. Wir erläutern den Mehrwert unseres Projektes an konkreten, ausgemachten Zielgruppen und Stakeholdern, die Situationen, in denen die Anwendung genutzt werden kann und die Art und Weise der Nutzung.</a:t>
            </a:r>
          </a:p>
          <a:p>
            <a:r>
              <a:rPr lang="de-DE" dirty="0"/>
              <a:t>Abschließend ziehen wir ein frühes Fazit über bisherige Arbeiten und geben Ausblick über das weitere Werkeln am Projekt.</a:t>
            </a:r>
          </a:p>
        </p:txBody>
      </p:sp>
      <p:sp>
        <p:nvSpPr>
          <p:cNvPr id="4" name="Foliennummernplatzhalter 3"/>
          <p:cNvSpPr>
            <a:spLocks noGrp="1"/>
          </p:cNvSpPr>
          <p:nvPr>
            <p:ph type="sldNum" sz="quarter" idx="5"/>
          </p:nvPr>
        </p:nvSpPr>
        <p:spPr/>
        <p:txBody>
          <a:bodyPr/>
          <a:lstStyle/>
          <a:p>
            <a:fld id="{01BB0138-77EE-466A-BAEB-47D907700EE9}" type="slidenum">
              <a:rPr lang="fr-FR" smtClean="0"/>
              <a:pPr/>
              <a:t>2</a:t>
            </a:fld>
            <a:endParaRPr lang="fr-FR" dirty="0"/>
          </a:p>
        </p:txBody>
      </p:sp>
    </p:spTree>
    <p:extLst>
      <p:ext uri="{BB962C8B-B14F-4D97-AF65-F5344CB8AC3E}">
        <p14:creationId xmlns:p14="http://schemas.microsoft.com/office/powerpoint/2010/main" val="385416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3</a:t>
            </a:fld>
            <a:endParaRPr lang="fr-FR" dirty="0"/>
          </a:p>
        </p:txBody>
      </p:sp>
    </p:spTree>
    <p:extLst>
      <p:ext uri="{BB962C8B-B14F-4D97-AF65-F5344CB8AC3E}">
        <p14:creationId xmlns:p14="http://schemas.microsoft.com/office/powerpoint/2010/main" val="2415210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6</a:t>
            </a:fld>
            <a:endParaRPr lang="fr-FR" dirty="0"/>
          </a:p>
        </p:txBody>
      </p:sp>
    </p:spTree>
    <p:extLst>
      <p:ext uri="{BB962C8B-B14F-4D97-AF65-F5344CB8AC3E}">
        <p14:creationId xmlns:p14="http://schemas.microsoft.com/office/powerpoint/2010/main" val="399744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8</a:t>
            </a:fld>
            <a:endParaRPr lang="fr-FR" dirty="0"/>
          </a:p>
        </p:txBody>
      </p:sp>
    </p:spTree>
    <p:extLst>
      <p:ext uri="{BB962C8B-B14F-4D97-AF65-F5344CB8AC3E}">
        <p14:creationId xmlns:p14="http://schemas.microsoft.com/office/powerpoint/2010/main" val="2612720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9</a:t>
            </a:fld>
            <a:endParaRPr lang="fr-FR" dirty="0"/>
          </a:p>
        </p:txBody>
      </p:sp>
    </p:spTree>
    <p:extLst>
      <p:ext uri="{BB962C8B-B14F-4D97-AF65-F5344CB8AC3E}">
        <p14:creationId xmlns:p14="http://schemas.microsoft.com/office/powerpoint/2010/main" val="3540313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10</a:t>
            </a:fld>
            <a:endParaRPr lang="fr-FR" dirty="0"/>
          </a:p>
        </p:txBody>
      </p:sp>
    </p:spTree>
    <p:extLst>
      <p:ext uri="{BB962C8B-B14F-4D97-AF65-F5344CB8AC3E}">
        <p14:creationId xmlns:p14="http://schemas.microsoft.com/office/powerpoint/2010/main" val="610762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11</a:t>
            </a:fld>
            <a:endParaRPr lang="fr-FR"/>
          </a:p>
        </p:txBody>
      </p:sp>
    </p:spTree>
    <p:extLst>
      <p:ext uri="{BB962C8B-B14F-4D97-AF65-F5344CB8AC3E}">
        <p14:creationId xmlns:p14="http://schemas.microsoft.com/office/powerpoint/2010/main" val="369751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Vorschlag:</a:t>
            </a:r>
          </a:p>
          <a:p>
            <a:r>
              <a:rPr lang="de-DE" dirty="0"/>
              <a:t>Das hier lieber Projektmanagement und Ausblick nennen. Allgemein Zwischenabschnitte neu benennen</a:t>
            </a:r>
          </a:p>
          <a:p>
            <a:r>
              <a:rPr lang="de-DE" dirty="0"/>
              <a:t>Bilder von 02 und 03 tauschen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12</a:t>
            </a:fld>
            <a:endParaRPr lang="fr-FR" dirty="0"/>
          </a:p>
        </p:txBody>
      </p:sp>
    </p:spTree>
    <p:extLst>
      <p:ext uri="{BB962C8B-B14F-4D97-AF65-F5344CB8AC3E}">
        <p14:creationId xmlns:p14="http://schemas.microsoft.com/office/powerpoint/2010/main" val="1834834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slidor.fr/" TargetMode="Externa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2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24593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4031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25235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36623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18335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32059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6434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1895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6853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4383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1503403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6727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2224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83867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32085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04362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2151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8994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4911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6139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4447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65389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130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3992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35460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82418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50004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07032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45411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62297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686833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83121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66857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017644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6590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53683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8914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04000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13245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1751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dirty="0">
                <a:solidFill>
                  <a:schemeClr val="bg1"/>
                </a:solidFill>
                <a:latin typeface="Segoe UI Light" panose="020B0502040204020203" pitchFamily="34" charset="0"/>
                <a:cs typeface="Segoe UI Light" panose="020B0502040204020203" pitchFamily="34"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dirty="0"/>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a:solidFill>
                    <a:schemeClr val="bg1"/>
                  </a:solidFill>
                  <a:latin typeface="+mj-lt"/>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64026"/>
            <a:ext cx="231315" cy="264881"/>
          </a:xfrm>
          <a:prstGeom prst="rect">
            <a:avLst/>
          </a:prstGeom>
          <a:noFill/>
        </p:spPr>
        <p:txBody>
          <a:bodyPr wrap="square" lIns="0" rIns="0" rtlCol="0" anchor="ctr">
            <a:spAutoFit/>
          </a:bodyPr>
          <a:lstStyle/>
          <a:p>
            <a:pPr algn="just">
              <a:lnSpc>
                <a:spcPct val="140000"/>
              </a:lnSpc>
              <a:spcAft>
                <a:spcPts val="600"/>
              </a:spcAft>
            </a:pPr>
            <a:r>
              <a:rPr lang="fr-FR" sz="900" dirty="0">
                <a:solidFill>
                  <a:schemeClr val="bg1"/>
                </a:solidFill>
                <a:latin typeface="Segoe UI Light" panose="020B0502040204020203" pitchFamily="34" charset="0"/>
                <a:cs typeface="Segoe UI Light" panose="020B0502040204020203" pitchFamily="34" charset="0"/>
              </a:rPr>
              <a:t>by</a:t>
            </a:r>
          </a:p>
        </p:txBody>
      </p:sp>
    </p:spTree>
    <p:extLst>
      <p:ext uri="{BB962C8B-B14F-4D97-AF65-F5344CB8AC3E}">
        <p14:creationId xmlns:p14="http://schemas.microsoft.com/office/powerpoint/2010/main" val="31343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9269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1834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59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42019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64160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809542128"/>
      </p:ext>
    </p:extLst>
  </p:cSld>
  <p:clrMap bg1="lt1" tx1="dk1" bg2="lt2" tx2="dk2" accent1="accent1" accent2="accent2" accent3="accent3" accent4="accent4" accent5="accent5" accent6="accent6" hlink="hlink" folHlink="folHlink"/>
  <p:sldLayoutIdLst>
    <p:sldLayoutId id="2147483654" r:id="rId1"/>
    <p:sldLayoutId id="2147483725" r:id="rId2"/>
    <p:sldLayoutId id="2147483726" r:id="rId3"/>
    <p:sldLayoutId id="2147483682" r:id="rId4"/>
    <p:sldLayoutId id="2147483683" r:id="rId5"/>
    <p:sldLayoutId id="2147483684" r:id="rId6"/>
    <p:sldLayoutId id="2147483685" r:id="rId7"/>
    <p:sldLayoutId id="2147483701" r:id="rId8"/>
    <p:sldLayoutId id="2147483724" r:id="rId9"/>
    <p:sldLayoutId id="2147483678" r:id="rId10"/>
    <p:sldLayoutId id="2147483656" r:id="rId11"/>
    <p:sldLayoutId id="2147483679" r:id="rId12"/>
    <p:sldLayoutId id="2147483680" r:id="rId13"/>
    <p:sldLayoutId id="2147483681"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2" r:id="rId46"/>
    <p:sldLayoutId id="2147483721" r:id="rId4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Segoe UI Semibold" panose="020B0702040204020203" pitchFamily="34" charset="0"/>
          <a:ea typeface="+mn-ea"/>
          <a:cs typeface="Segoe UI Semibold" panose="020B0702040204020203" pitchFamily="34"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Segoe UI Semibold" panose="020B0702040204020203" pitchFamily="34" charset="0"/>
          <a:ea typeface="+mn-ea"/>
          <a:cs typeface="Segoe UI Semibold" panose="020B0702040204020203" pitchFamily="34"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commons.wikimedia.org/wiki/File:SQLite370.svg" TargetMode="External"/><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hyperlink" Target="https://i.morioh.com/210619/24860a44.webp" TargetMode="External"/><Relationship Id="rId2" Type="http://schemas.openxmlformats.org/officeDocument/2006/relationships/notesSlide" Target="../notesSlides/notesSlide8.xml"/><Relationship Id="rId16" Type="http://schemas.openxmlformats.org/officeDocument/2006/relationships/image" Target="../media/image19.png"/><Relationship Id="rId1" Type="http://schemas.openxmlformats.org/officeDocument/2006/relationships/slideLayout" Target="../slideLayouts/slideLayout15.xml"/><Relationship Id="rId6" Type="http://schemas.openxmlformats.org/officeDocument/2006/relationships/image" Target="../media/image14.png"/><Relationship Id="rId11" Type="http://schemas.openxmlformats.org/officeDocument/2006/relationships/hyperlink" Target="https://miro.medium.com/max/1400/1*ymgzIlxykSI7--smaBN5mA.png" TargetMode="External"/><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hyperlink" Target="https://commons.wikimedia.org/wiki/File:CSS3_and_HTML5_logos_and_wordmarks.svg" TargetMode="External"/><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hyperlink" Target="https://opennlp.apache.org/img/opennlp-navbar-logo.p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6.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75A67677-C28F-4C07-9FB7-7CE26CEE2979}"/>
              </a:ext>
            </a:extLst>
          </p:cNvPr>
          <p:cNvSpPr txBox="1"/>
          <p:nvPr/>
        </p:nvSpPr>
        <p:spPr>
          <a:xfrm>
            <a:off x="1" y="6136047"/>
            <a:ext cx="12191999" cy="283026"/>
          </a:xfrm>
          <a:prstGeom prst="rect">
            <a:avLst/>
          </a:prstGeom>
          <a:noFill/>
        </p:spPr>
        <p:txBody>
          <a:bodyPr wrap="square" lIns="0" tIns="0" bIns="0" rtlCol="0" anchor="t">
            <a:spAutoFit/>
          </a:bodyPr>
          <a:lstStyle/>
          <a:p>
            <a:pPr algn="ctr">
              <a:lnSpc>
                <a:spcPct val="150000"/>
              </a:lnSpc>
            </a:pPr>
            <a:r>
              <a:rPr lang="de-DE" sz="1400" dirty="0">
                <a:solidFill>
                  <a:schemeClr val="tx1">
                    <a:lumMod val="50000"/>
                    <a:lumOff val="50000"/>
                  </a:schemeClr>
                </a:solidFill>
                <a:latin typeface="+mj-lt"/>
                <a:cs typeface="Arial" panose="020B0604020202020204" pitchFamily="34" charset="0"/>
              </a:rPr>
              <a:t>Felix Jacobsen, Dennis Podkolsin, Marcus Koppelmann</a:t>
            </a:r>
          </a:p>
        </p:txBody>
      </p:sp>
      <p:sp>
        <p:nvSpPr>
          <p:cNvPr id="13" name="Textfeld 12">
            <a:extLst>
              <a:ext uri="{FF2B5EF4-FFF2-40B4-BE49-F238E27FC236}">
                <a16:creationId xmlns:a16="http://schemas.microsoft.com/office/drawing/2014/main" id="{FD74319F-D616-4D1C-9421-891FC7517702}"/>
              </a:ext>
            </a:extLst>
          </p:cNvPr>
          <p:cNvSpPr txBox="1"/>
          <p:nvPr/>
        </p:nvSpPr>
        <p:spPr>
          <a:xfrm>
            <a:off x="1" y="6483420"/>
            <a:ext cx="12191999" cy="261610"/>
          </a:xfrm>
          <a:prstGeom prst="rect">
            <a:avLst/>
          </a:prstGeom>
          <a:noFill/>
        </p:spPr>
        <p:txBody>
          <a:bodyPr wrap="square">
            <a:spAutoFit/>
          </a:bodyPr>
          <a:lstStyle/>
          <a:p>
            <a:pPr algn="ctr"/>
            <a:r>
              <a:rPr lang="de-DE" sz="1050" dirty="0">
                <a:solidFill>
                  <a:schemeClr val="tx1">
                    <a:lumMod val="50000"/>
                    <a:lumOff val="50000"/>
                  </a:schemeClr>
                </a:solidFill>
                <a:latin typeface="+mj-lt"/>
                <a:cs typeface="Arial" panose="020B0604020202020204" pitchFamily="34" charset="0"/>
              </a:rPr>
              <a:t>Mittwoch, 16. Februar 2022</a:t>
            </a:r>
            <a:endParaRPr lang="de-DE" sz="1050" dirty="0">
              <a:solidFill>
                <a:schemeClr val="tx1">
                  <a:lumMod val="50000"/>
                  <a:lumOff val="50000"/>
                </a:schemeClr>
              </a:solidFill>
              <a:latin typeface="+mj-lt"/>
            </a:endParaRPr>
          </a:p>
        </p:txBody>
      </p:sp>
      <p:pic>
        <p:nvPicPr>
          <p:cNvPr id="3" name="Grafik 2">
            <a:extLst>
              <a:ext uri="{FF2B5EF4-FFF2-40B4-BE49-F238E27FC236}">
                <a16:creationId xmlns:a16="http://schemas.microsoft.com/office/drawing/2014/main" id="{CCA15C2A-5C15-4F6D-86FB-1A6001FDFBBC}"/>
              </a:ext>
            </a:extLst>
          </p:cNvPr>
          <p:cNvPicPr>
            <a:picLocks noChangeAspect="1"/>
          </p:cNvPicPr>
          <p:nvPr/>
        </p:nvPicPr>
        <p:blipFill>
          <a:blip r:embed="rId3"/>
          <a:stretch>
            <a:fillRect/>
          </a:stretch>
        </p:blipFill>
        <p:spPr>
          <a:xfrm>
            <a:off x="3095929" y="2080990"/>
            <a:ext cx="6000142" cy="2353902"/>
          </a:xfrm>
          <a:prstGeom prst="rect">
            <a:avLst/>
          </a:prstGeom>
        </p:spPr>
      </p:pic>
    </p:spTree>
    <p:extLst>
      <p:ext uri="{BB962C8B-B14F-4D97-AF65-F5344CB8AC3E}">
        <p14:creationId xmlns:p14="http://schemas.microsoft.com/office/powerpoint/2010/main" val="112226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F7A63FCD-AF3F-4832-AD77-5ADED2137084}"/>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9" name="TextBox 5">
            <a:extLst>
              <a:ext uri="{FF2B5EF4-FFF2-40B4-BE49-F238E27FC236}">
                <a16:creationId xmlns:a16="http://schemas.microsoft.com/office/drawing/2014/main" id="{D64B05C1-F24E-444F-896E-9B95C29C4330}"/>
              </a:ext>
            </a:extLst>
          </p:cNvPr>
          <p:cNvSpPr txBox="1"/>
          <p:nvPr/>
        </p:nvSpPr>
        <p:spPr>
          <a:xfrm>
            <a:off x="358966" y="277920"/>
            <a:ext cx="6317291" cy="609398"/>
          </a:xfrm>
          <a:prstGeom prst="rect">
            <a:avLst/>
          </a:prstGeom>
          <a:noFill/>
        </p:spPr>
        <p:txBody>
          <a:bodyPr wrap="square" lIns="0" tIns="0" rIns="0" bIns="0" rtlCol="0" anchor="t">
            <a:spAutoFit/>
          </a:bodyPr>
          <a:lstStyle/>
          <a:p>
            <a:pPr lvl="0">
              <a:lnSpc>
                <a:spcPct val="90000"/>
              </a:lnSpc>
              <a:defRPr/>
            </a:pPr>
            <a:r>
              <a:rPr lang="fr-FR" sz="44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Architekturentwurf</a:t>
            </a:r>
            <a:endParaRPr kumimoji="0" lang="fr-FR" sz="44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
        <p:nvSpPr>
          <p:cNvPr id="16" name="Rechteck 15">
            <a:extLst>
              <a:ext uri="{FF2B5EF4-FFF2-40B4-BE49-F238E27FC236}">
                <a16:creationId xmlns:a16="http://schemas.microsoft.com/office/drawing/2014/main" id="{4BA355D4-1239-42A4-8D81-376F3B7E5EC2}"/>
              </a:ext>
            </a:extLst>
          </p:cNvPr>
          <p:cNvSpPr/>
          <p:nvPr/>
        </p:nvSpPr>
        <p:spPr>
          <a:xfrm>
            <a:off x="358966" y="1165238"/>
            <a:ext cx="6783859" cy="5692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0" name="Foliennummernplatzhalter 5">
            <a:extLst>
              <a:ext uri="{FF2B5EF4-FFF2-40B4-BE49-F238E27FC236}">
                <a16:creationId xmlns:a16="http://schemas.microsoft.com/office/drawing/2014/main" id="{AD1E69F1-E1B3-4385-B67B-A11EBB8979F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10</a:t>
            </a:fld>
            <a:endParaRPr lang="en-US" dirty="0">
              <a:solidFill>
                <a:schemeClr val="bg1">
                  <a:lumMod val="75000"/>
                </a:schemeClr>
              </a:solidFill>
            </a:endParaRPr>
          </a:p>
        </p:txBody>
      </p:sp>
      <p:pic>
        <p:nvPicPr>
          <p:cNvPr id="18" name="Shape 273" descr="Stück Klebeband, mit dem eine Notiz auf der Folie befestigt ist">
            <a:extLst>
              <a:ext uri="{FF2B5EF4-FFF2-40B4-BE49-F238E27FC236}">
                <a16:creationId xmlns:a16="http://schemas.microsoft.com/office/drawing/2014/main" id="{2762386C-E139-43C5-B0CE-7C99EAA7DB06}"/>
              </a:ext>
            </a:extLst>
          </p:cNvPr>
          <p:cNvPicPr preferRelativeResize="0"/>
          <p:nvPr/>
        </p:nvPicPr>
        <p:blipFill rotWithShape="1">
          <a:blip r:embed="rId3">
            <a:alphaModFix/>
          </a:blip>
          <a:srcRect l="9244" t="5926" r="2118" b="10011"/>
          <a:stretch/>
        </p:blipFill>
        <p:spPr>
          <a:xfrm rot="1846529">
            <a:off x="6766364" y="1038815"/>
            <a:ext cx="612865" cy="291117"/>
          </a:xfrm>
          <a:prstGeom prst="rect">
            <a:avLst/>
          </a:prstGeom>
          <a:noFill/>
          <a:ln>
            <a:noFill/>
          </a:ln>
        </p:spPr>
      </p:pic>
      <p:pic>
        <p:nvPicPr>
          <p:cNvPr id="19" name="Shape 273" descr="Stück Klebeband, mit dem eine Notiz auf der Folie befestigt ist">
            <a:extLst>
              <a:ext uri="{FF2B5EF4-FFF2-40B4-BE49-F238E27FC236}">
                <a16:creationId xmlns:a16="http://schemas.microsoft.com/office/drawing/2014/main" id="{B329EF56-2382-42B1-90A4-A5C3F67B1C1E}"/>
              </a:ext>
            </a:extLst>
          </p:cNvPr>
          <p:cNvPicPr preferRelativeResize="0"/>
          <p:nvPr/>
        </p:nvPicPr>
        <p:blipFill rotWithShape="1">
          <a:blip r:embed="rId3">
            <a:alphaModFix/>
          </a:blip>
          <a:srcRect l="9244" t="5926" r="2118" b="10011"/>
          <a:stretch/>
        </p:blipFill>
        <p:spPr>
          <a:xfrm rot="20119301">
            <a:off x="53993" y="1060463"/>
            <a:ext cx="612865" cy="291117"/>
          </a:xfrm>
          <a:prstGeom prst="rect">
            <a:avLst/>
          </a:prstGeom>
          <a:noFill/>
          <a:ln>
            <a:noFill/>
          </a:ln>
        </p:spPr>
      </p:pic>
      <p:pic>
        <p:nvPicPr>
          <p:cNvPr id="3" name="Grafik 2">
            <a:extLst>
              <a:ext uri="{FF2B5EF4-FFF2-40B4-BE49-F238E27FC236}">
                <a16:creationId xmlns:a16="http://schemas.microsoft.com/office/drawing/2014/main" id="{84FC87B0-6F39-4BBB-97D5-3DF29154A05A}"/>
              </a:ext>
            </a:extLst>
          </p:cNvPr>
          <p:cNvPicPr>
            <a:picLocks noChangeAspect="1"/>
          </p:cNvPicPr>
          <p:nvPr/>
        </p:nvPicPr>
        <p:blipFill rotWithShape="1">
          <a:blip r:embed="rId4"/>
          <a:srcRect l="7642" t="10329" r="23209" b="34055"/>
          <a:stretch/>
        </p:blipFill>
        <p:spPr>
          <a:xfrm>
            <a:off x="711524" y="1206021"/>
            <a:ext cx="6011633" cy="5616580"/>
          </a:xfrm>
          <a:prstGeom prst="rect">
            <a:avLst/>
          </a:prstGeom>
        </p:spPr>
      </p:pic>
      <p:grpSp>
        <p:nvGrpSpPr>
          <p:cNvPr id="14" name="Shape 271">
            <a:extLst>
              <a:ext uri="{FF2B5EF4-FFF2-40B4-BE49-F238E27FC236}">
                <a16:creationId xmlns:a16="http://schemas.microsoft.com/office/drawing/2014/main" id="{9E9EB2A8-7F62-4D55-98EA-169885C76E4E}"/>
              </a:ext>
            </a:extLst>
          </p:cNvPr>
          <p:cNvGrpSpPr/>
          <p:nvPr/>
        </p:nvGrpSpPr>
        <p:grpSpPr>
          <a:xfrm>
            <a:off x="7235426" y="2574693"/>
            <a:ext cx="4763922" cy="2474741"/>
            <a:chOff x="6803275" y="284019"/>
            <a:chExt cx="1841187" cy="2079191"/>
          </a:xfrm>
        </p:grpSpPr>
        <p:pic>
          <p:nvPicPr>
            <p:cNvPr id="17" name="Shape 272">
              <a:extLst>
                <a:ext uri="{FF2B5EF4-FFF2-40B4-BE49-F238E27FC236}">
                  <a16:creationId xmlns:a16="http://schemas.microsoft.com/office/drawing/2014/main" id="{009AB90A-37DC-4FC5-A304-5939234A1C15}"/>
                </a:ext>
              </a:extLst>
            </p:cNvPr>
            <p:cNvPicPr preferRelativeResize="0"/>
            <p:nvPr/>
          </p:nvPicPr>
          <p:blipFill>
            <a:blip r:embed="rId5">
              <a:alphaModFix/>
            </a:blip>
            <a:stretch>
              <a:fillRect/>
            </a:stretch>
          </p:blipFill>
          <p:spPr>
            <a:xfrm>
              <a:off x="6803275" y="427446"/>
              <a:ext cx="1841187" cy="1935764"/>
            </a:xfrm>
            <a:prstGeom prst="rect">
              <a:avLst/>
            </a:prstGeom>
            <a:noFill/>
            <a:ln>
              <a:noFill/>
            </a:ln>
          </p:spPr>
        </p:pic>
        <p:pic>
          <p:nvPicPr>
            <p:cNvPr id="20" name="Shape 273" descr="Stück Klebeband, mit dem eine Notiz auf der Folie befestigt ist">
              <a:extLst>
                <a:ext uri="{FF2B5EF4-FFF2-40B4-BE49-F238E27FC236}">
                  <a16:creationId xmlns:a16="http://schemas.microsoft.com/office/drawing/2014/main" id="{3D4F706B-D68E-4EA8-A5F7-2C5B9BCF23AE}"/>
                </a:ext>
              </a:extLst>
            </p:cNvPr>
            <p:cNvPicPr preferRelativeResize="0"/>
            <p:nvPr/>
          </p:nvPicPr>
          <p:blipFill rotWithShape="1">
            <a:blip r:embed="rId3">
              <a:alphaModFix/>
            </a:blip>
            <a:srcRect l="9244" t="5926" r="2118" b="10011"/>
            <a:stretch/>
          </p:blipFill>
          <p:spPr>
            <a:xfrm rot="409796">
              <a:off x="7509939" y="284019"/>
              <a:ext cx="671900" cy="382687"/>
            </a:xfrm>
            <a:prstGeom prst="rect">
              <a:avLst/>
            </a:prstGeom>
            <a:noFill/>
            <a:ln>
              <a:noFill/>
            </a:ln>
          </p:spPr>
        </p:pic>
      </p:grpSp>
      <p:sp>
        <p:nvSpPr>
          <p:cNvPr id="21" name="Shape 274">
            <a:extLst>
              <a:ext uri="{FF2B5EF4-FFF2-40B4-BE49-F238E27FC236}">
                <a16:creationId xmlns:a16="http://schemas.microsoft.com/office/drawing/2014/main" id="{36BCE0D3-1EAF-427E-A609-23D4215C0206}"/>
              </a:ext>
            </a:extLst>
          </p:cNvPr>
          <p:cNvSpPr txBox="1"/>
          <p:nvPr/>
        </p:nvSpPr>
        <p:spPr>
          <a:xfrm>
            <a:off x="7406130" y="2987862"/>
            <a:ext cx="4431957" cy="1691230"/>
          </a:xfrm>
          <a:prstGeom prst="rect">
            <a:avLst/>
          </a:prstGeom>
          <a:noFill/>
          <a:ln>
            <a:noFill/>
          </a:ln>
        </p:spPr>
        <p:txBody>
          <a:bodyPr wrap="square" lIns="91425" tIns="91425" rIns="91425" bIns="91425" anchor="t" anchorCtr="0">
            <a:noAutofit/>
          </a:bodyPr>
          <a:lstStyle/>
          <a:p>
            <a:pPr algn="just"/>
            <a:endParaRPr lang="de-DE" sz="1200" dirty="0">
              <a:latin typeface="Lato"/>
              <a:ea typeface="Lato"/>
              <a:cs typeface="Lato"/>
              <a:sym typeface="Raleway"/>
            </a:endParaRPr>
          </a:p>
          <a:p>
            <a:r>
              <a:rPr lang="de-DE" sz="1200" b="1" dirty="0">
                <a:latin typeface="Lato"/>
                <a:ea typeface="Lato"/>
                <a:cs typeface="Lato"/>
                <a:sym typeface="Raleway"/>
              </a:rPr>
              <a:t>Geplant: </a:t>
            </a:r>
            <a:r>
              <a:rPr lang="de-DE" sz="1200" dirty="0">
                <a:latin typeface="Lato"/>
                <a:ea typeface="Lato"/>
                <a:cs typeface="Lato"/>
                <a:sym typeface="Raleway"/>
              </a:rPr>
              <a:t>Einsatz von </a:t>
            </a:r>
            <a:r>
              <a:rPr lang="de-DE" sz="1200" b="1" dirty="0">
                <a:latin typeface="Lato"/>
                <a:ea typeface="Lato"/>
                <a:cs typeface="Lato"/>
                <a:sym typeface="Raleway"/>
              </a:rPr>
              <a:t>KI</a:t>
            </a:r>
            <a:r>
              <a:rPr lang="de-DE" sz="1200" dirty="0">
                <a:latin typeface="Lato"/>
                <a:ea typeface="Lato"/>
                <a:cs typeface="Lato"/>
                <a:sym typeface="Raleway"/>
              </a:rPr>
              <a:t> mittels </a:t>
            </a:r>
            <a:r>
              <a:rPr lang="de-DE" sz="1200" b="1" dirty="0">
                <a:latin typeface="Lato"/>
                <a:ea typeface="Lato"/>
                <a:cs typeface="Lato"/>
                <a:sym typeface="Raleway"/>
              </a:rPr>
              <a:t>vortrainierter Modelle</a:t>
            </a:r>
            <a:br>
              <a:rPr lang="de-DE" sz="1200" b="1" dirty="0">
                <a:latin typeface="Lato"/>
                <a:ea typeface="Lato"/>
                <a:cs typeface="Lato"/>
                <a:sym typeface="Raleway"/>
              </a:rPr>
            </a:br>
            <a:r>
              <a:rPr lang="de-DE" sz="1200" b="1" dirty="0">
                <a:latin typeface="Lato"/>
                <a:ea typeface="Lato"/>
                <a:cs typeface="Lato"/>
                <a:sym typeface="Raleway"/>
              </a:rPr>
              <a:t>Auswirkung: </a:t>
            </a:r>
            <a:r>
              <a:rPr lang="de-DE" sz="1200" dirty="0">
                <a:latin typeface="Lato"/>
                <a:ea typeface="Lato"/>
                <a:cs typeface="Lato"/>
                <a:sym typeface="Raleway"/>
              </a:rPr>
              <a:t>Vereinfachung,</a:t>
            </a:r>
            <a:r>
              <a:rPr lang="de-DE" sz="1200" b="1" dirty="0">
                <a:latin typeface="Lato"/>
                <a:ea typeface="Lato"/>
                <a:cs typeface="Lato"/>
                <a:sym typeface="Raleway"/>
              </a:rPr>
              <a:t> </a:t>
            </a:r>
            <a:r>
              <a:rPr lang="de-DE" sz="1200" dirty="0">
                <a:latin typeface="Lato"/>
                <a:ea typeface="Lato"/>
                <a:cs typeface="Lato"/>
                <a:sym typeface="Raleway"/>
              </a:rPr>
              <a:t>Unterstützung mehrerer Sprachen</a:t>
            </a:r>
            <a:endParaRPr lang="de-DE" sz="1200" b="1" dirty="0">
              <a:latin typeface="Lato"/>
              <a:ea typeface="Lato"/>
              <a:cs typeface="Lato"/>
              <a:sym typeface="Raleway"/>
            </a:endParaRPr>
          </a:p>
          <a:p>
            <a:r>
              <a:rPr lang="de-DE" sz="1200" b="1" dirty="0">
                <a:latin typeface="Lato"/>
                <a:ea typeface="Lato"/>
                <a:cs typeface="Lato"/>
                <a:sym typeface="Raleway"/>
              </a:rPr>
              <a:t>TODO:</a:t>
            </a:r>
            <a:r>
              <a:rPr lang="de-DE" sz="1200" dirty="0">
                <a:latin typeface="Lato"/>
                <a:ea typeface="Lato"/>
                <a:cs typeface="Lato"/>
                <a:sym typeface="Raleway"/>
              </a:rPr>
              <a:t> Datenbank um Englische Substitute erweitern</a:t>
            </a:r>
          </a:p>
          <a:p>
            <a:r>
              <a:rPr lang="de-DE" sz="1200" b="1" dirty="0">
                <a:latin typeface="Lato"/>
                <a:ea typeface="Lato"/>
                <a:cs typeface="Lato"/>
                <a:sym typeface="Wingdings" panose="05000000000000000000" pitchFamily="2" charset="2"/>
              </a:rPr>
              <a:t>DONE:</a:t>
            </a:r>
            <a:r>
              <a:rPr lang="de-DE" sz="1200" b="1" dirty="0">
                <a:latin typeface="Lato"/>
                <a:ea typeface="Lato"/>
                <a:cs typeface="Lato"/>
                <a:sym typeface="Raleway"/>
              </a:rPr>
              <a:t> </a:t>
            </a:r>
            <a:r>
              <a:rPr lang="de-DE" sz="1200" dirty="0">
                <a:latin typeface="Lato"/>
                <a:ea typeface="Lato"/>
                <a:cs typeface="Lato"/>
                <a:sym typeface="Raleway"/>
              </a:rPr>
              <a:t>Auswahl aus verfügbaren NLP-Frameworks treffen</a:t>
            </a:r>
          </a:p>
          <a:p>
            <a:endParaRPr lang="de-DE" sz="1200" dirty="0">
              <a:latin typeface="Lato"/>
              <a:ea typeface="Lato"/>
              <a:cs typeface="Lato"/>
              <a:sym typeface="Raleway"/>
            </a:endParaRPr>
          </a:p>
          <a:p>
            <a:r>
              <a:rPr lang="de-DE" sz="1200" b="1" dirty="0">
                <a:latin typeface="Lato"/>
                <a:ea typeface="Lato"/>
                <a:cs typeface="Lato"/>
                <a:sym typeface="Raleway"/>
              </a:rPr>
              <a:t>Geplant: </a:t>
            </a:r>
            <a:r>
              <a:rPr lang="de-DE" sz="1200" dirty="0">
                <a:latin typeface="Lato"/>
                <a:ea typeface="Lato"/>
                <a:cs typeface="Lato"/>
                <a:sym typeface="Raleway"/>
              </a:rPr>
              <a:t>Bestehende Architektur nach MVC-Muster behalten</a:t>
            </a:r>
            <a:endParaRPr lang="de-DE" sz="1200" b="1" dirty="0">
              <a:latin typeface="Lato"/>
              <a:ea typeface="Lato"/>
              <a:cs typeface="Lato"/>
              <a:sym typeface="Raleway"/>
            </a:endParaRPr>
          </a:p>
          <a:p>
            <a:r>
              <a:rPr lang="de-DE" sz="1200" b="1" dirty="0">
                <a:latin typeface="Lato"/>
                <a:ea typeface="Lato"/>
                <a:cs typeface="Lato"/>
                <a:sym typeface="Raleway"/>
              </a:rPr>
              <a:t>Geplant:</a:t>
            </a:r>
            <a:r>
              <a:rPr lang="de-DE" sz="1200" dirty="0">
                <a:latin typeface="Lato"/>
                <a:ea typeface="Lato"/>
                <a:cs typeface="Lato"/>
                <a:sym typeface="Raleway"/>
              </a:rPr>
              <a:t> Dokumentation mittels </a:t>
            </a:r>
            <a:r>
              <a:rPr lang="de-DE" sz="1200" dirty="0" err="1">
                <a:latin typeface="Lato"/>
                <a:ea typeface="Lato"/>
                <a:cs typeface="Lato"/>
                <a:sym typeface="Raleway"/>
              </a:rPr>
              <a:t>JavaDoc</a:t>
            </a:r>
            <a:r>
              <a:rPr lang="de-DE" sz="1200" dirty="0">
                <a:latin typeface="Lato"/>
                <a:ea typeface="Lato"/>
                <a:cs typeface="Lato"/>
                <a:sym typeface="Raleway"/>
              </a:rPr>
              <a:t> anpassen/ausbauen</a:t>
            </a:r>
          </a:p>
          <a:p>
            <a:endParaRPr lang="de-DE" sz="1200" dirty="0">
              <a:latin typeface="Lato"/>
              <a:ea typeface="Lato"/>
              <a:cs typeface="Lato"/>
              <a:sym typeface="Raleway"/>
            </a:endParaRPr>
          </a:p>
        </p:txBody>
      </p:sp>
    </p:spTree>
    <p:extLst>
      <p:ext uri="{BB962C8B-B14F-4D97-AF65-F5344CB8AC3E}">
        <p14:creationId xmlns:p14="http://schemas.microsoft.com/office/powerpoint/2010/main" val="1701736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
            <a:extLst>
              <a:ext uri="{FF2B5EF4-FFF2-40B4-BE49-F238E27FC236}">
                <a16:creationId xmlns:a16="http://schemas.microsoft.com/office/drawing/2014/main" id="{2571AE45-AA6C-417E-BFAA-A983AC4836B5}"/>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Rectangle 1">
            <a:extLst>
              <a:ext uri="{FF2B5EF4-FFF2-40B4-BE49-F238E27FC236}">
                <a16:creationId xmlns:a16="http://schemas.microsoft.com/office/drawing/2014/main" id="{9314794D-9553-4C67-B2B6-0B3EC728C7FF}"/>
              </a:ext>
            </a:extLst>
          </p:cNvPr>
          <p:cNvSpPr/>
          <p:nvPr/>
        </p:nvSpPr>
        <p:spPr>
          <a:xfrm>
            <a:off x="521943" y="2824383"/>
            <a:ext cx="3488608" cy="148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2" name="Rectangle 1">
            <a:extLst>
              <a:ext uri="{FF2B5EF4-FFF2-40B4-BE49-F238E27FC236}">
                <a16:creationId xmlns:a16="http://schemas.microsoft.com/office/drawing/2014/main" id="{BAB640F3-E755-4CD6-BB4C-7654F0F8ABBA}"/>
              </a:ext>
            </a:extLst>
          </p:cNvPr>
          <p:cNvSpPr/>
          <p:nvPr/>
        </p:nvSpPr>
        <p:spPr>
          <a:xfrm>
            <a:off x="521943" y="4236576"/>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Rectangle 1">
            <a:extLst>
              <a:ext uri="{FF2B5EF4-FFF2-40B4-BE49-F238E27FC236}">
                <a16:creationId xmlns:a16="http://schemas.microsoft.com/office/drawing/2014/main" id="{11F8352C-DD0A-4B9A-AF4B-364ADB8F7AFA}"/>
              </a:ext>
            </a:extLst>
          </p:cNvPr>
          <p:cNvSpPr/>
          <p:nvPr/>
        </p:nvSpPr>
        <p:spPr>
          <a:xfrm>
            <a:off x="521943" y="5648768"/>
            <a:ext cx="3488608" cy="1209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F16F8FF5-D206-4BC1-97C5-118E812768F0}"/>
              </a:ext>
            </a:extLst>
          </p:cNvPr>
          <p:cNvSpPr/>
          <p:nvPr/>
        </p:nvSpPr>
        <p:spPr>
          <a:xfrm>
            <a:off x="521943" y="0"/>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 name="Grafik 3">
            <a:extLst>
              <a:ext uri="{FF2B5EF4-FFF2-40B4-BE49-F238E27FC236}">
                <a16:creationId xmlns:a16="http://schemas.microsoft.com/office/drawing/2014/main" id="{127DDA6F-6F26-49AD-BAC5-49BA0DA86FCC}"/>
              </a:ext>
            </a:extLst>
          </p:cNvPr>
          <p:cNvPicPr>
            <a:picLocks noChangeAspect="1"/>
          </p:cNvPicPr>
          <p:nvPr/>
        </p:nvPicPr>
        <p:blipFill>
          <a:blip r:embed="rId3"/>
          <a:stretch>
            <a:fillRect/>
          </a:stretch>
        </p:blipFill>
        <p:spPr>
          <a:xfrm>
            <a:off x="636797" y="3210003"/>
            <a:ext cx="1676926" cy="431022"/>
          </a:xfrm>
          <a:prstGeom prst="rect">
            <a:avLst/>
          </a:prstGeom>
        </p:spPr>
      </p:pic>
      <p:pic>
        <p:nvPicPr>
          <p:cNvPr id="6" name="Grafik 5">
            <a:extLst>
              <a:ext uri="{FF2B5EF4-FFF2-40B4-BE49-F238E27FC236}">
                <a16:creationId xmlns:a16="http://schemas.microsoft.com/office/drawing/2014/main" id="{69E4E502-BCAD-4D4F-8023-2519D2550761}"/>
              </a:ext>
            </a:extLst>
          </p:cNvPr>
          <p:cNvPicPr>
            <a:picLocks noChangeAspect="1"/>
          </p:cNvPicPr>
          <p:nvPr/>
        </p:nvPicPr>
        <p:blipFill>
          <a:blip r:embed="rId4"/>
          <a:stretch>
            <a:fillRect/>
          </a:stretch>
        </p:blipFill>
        <p:spPr>
          <a:xfrm>
            <a:off x="1254033" y="5800048"/>
            <a:ext cx="2024428" cy="959916"/>
          </a:xfrm>
          <a:prstGeom prst="rect">
            <a:avLst/>
          </a:prstGeom>
        </p:spPr>
      </p:pic>
      <p:pic>
        <p:nvPicPr>
          <p:cNvPr id="8" name="Grafik 7">
            <a:extLst>
              <a:ext uri="{FF2B5EF4-FFF2-40B4-BE49-F238E27FC236}">
                <a16:creationId xmlns:a16="http://schemas.microsoft.com/office/drawing/2014/main" id="{355A1D88-0D2F-4AB1-B843-34C81E982227}"/>
              </a:ext>
            </a:extLst>
          </p:cNvPr>
          <p:cNvPicPr>
            <a:picLocks noChangeAspect="1"/>
          </p:cNvPicPr>
          <p:nvPr/>
        </p:nvPicPr>
        <p:blipFill>
          <a:blip r:embed="rId5"/>
          <a:stretch>
            <a:fillRect/>
          </a:stretch>
        </p:blipFill>
        <p:spPr>
          <a:xfrm>
            <a:off x="733201" y="102628"/>
            <a:ext cx="1088380" cy="1088380"/>
          </a:xfrm>
          <a:prstGeom prst="rect">
            <a:avLst/>
          </a:prstGeom>
        </p:spPr>
      </p:pic>
      <p:pic>
        <p:nvPicPr>
          <p:cNvPr id="10" name="Grafik 9">
            <a:extLst>
              <a:ext uri="{FF2B5EF4-FFF2-40B4-BE49-F238E27FC236}">
                <a16:creationId xmlns:a16="http://schemas.microsoft.com/office/drawing/2014/main" id="{8ECADF87-B8EE-48C5-8903-3EB5A6377955}"/>
              </a:ext>
            </a:extLst>
          </p:cNvPr>
          <p:cNvPicPr>
            <a:picLocks noChangeAspect="1"/>
          </p:cNvPicPr>
          <p:nvPr/>
        </p:nvPicPr>
        <p:blipFill>
          <a:blip r:embed="rId6"/>
          <a:stretch>
            <a:fillRect/>
          </a:stretch>
        </p:blipFill>
        <p:spPr>
          <a:xfrm>
            <a:off x="2894247" y="92312"/>
            <a:ext cx="771445" cy="1088380"/>
          </a:xfrm>
          <a:prstGeom prst="rect">
            <a:avLst/>
          </a:prstGeom>
        </p:spPr>
      </p:pic>
      <p:sp>
        <p:nvSpPr>
          <p:cNvPr id="20" name="Rectangle 1">
            <a:extLst>
              <a:ext uri="{FF2B5EF4-FFF2-40B4-BE49-F238E27FC236}">
                <a16:creationId xmlns:a16="http://schemas.microsoft.com/office/drawing/2014/main" id="{1A19D209-C6EB-423D-9B53-FAD35CF40DFD}"/>
              </a:ext>
            </a:extLst>
          </p:cNvPr>
          <p:cNvSpPr/>
          <p:nvPr/>
        </p:nvSpPr>
        <p:spPr>
          <a:xfrm>
            <a:off x="521943" y="1412192"/>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3" name="Grafik 12">
            <a:extLst>
              <a:ext uri="{FF2B5EF4-FFF2-40B4-BE49-F238E27FC236}">
                <a16:creationId xmlns:a16="http://schemas.microsoft.com/office/drawing/2014/main" id="{79E565A3-63B7-41DE-BA4E-14AC79DE0872}"/>
              </a:ext>
            </a:extLst>
          </p:cNvPr>
          <p:cNvPicPr>
            <a:picLocks noChangeAspect="1"/>
          </p:cNvPicPr>
          <p:nvPr/>
        </p:nvPicPr>
        <p:blipFill>
          <a:blip r:embed="rId7"/>
          <a:stretch>
            <a:fillRect/>
          </a:stretch>
        </p:blipFill>
        <p:spPr>
          <a:xfrm>
            <a:off x="803819" y="1587172"/>
            <a:ext cx="947141" cy="947141"/>
          </a:xfrm>
          <a:prstGeom prst="rect">
            <a:avLst/>
          </a:prstGeom>
        </p:spPr>
      </p:pic>
      <p:pic>
        <p:nvPicPr>
          <p:cNvPr id="17" name="Grafik 16">
            <a:extLst>
              <a:ext uri="{FF2B5EF4-FFF2-40B4-BE49-F238E27FC236}">
                <a16:creationId xmlns:a16="http://schemas.microsoft.com/office/drawing/2014/main" id="{912F6669-F0FF-4472-BF33-0E0D8B66936A}"/>
              </a:ext>
            </a:extLst>
          </p:cNvPr>
          <p:cNvPicPr>
            <a:picLocks noChangeAspect="1"/>
          </p:cNvPicPr>
          <p:nvPr/>
        </p:nvPicPr>
        <p:blipFill>
          <a:blip r:embed="rId8"/>
          <a:stretch>
            <a:fillRect/>
          </a:stretch>
        </p:blipFill>
        <p:spPr>
          <a:xfrm>
            <a:off x="2807324" y="1576855"/>
            <a:ext cx="945289" cy="947141"/>
          </a:xfrm>
          <a:prstGeom prst="rect">
            <a:avLst/>
          </a:prstGeom>
        </p:spPr>
      </p:pic>
      <p:pic>
        <p:nvPicPr>
          <p:cNvPr id="19" name="Grafik 18">
            <a:extLst>
              <a:ext uri="{FF2B5EF4-FFF2-40B4-BE49-F238E27FC236}">
                <a16:creationId xmlns:a16="http://schemas.microsoft.com/office/drawing/2014/main" id="{D8B8AAD4-544D-41BC-A7CE-EA4C0093C1DA}"/>
              </a:ext>
            </a:extLst>
          </p:cNvPr>
          <p:cNvPicPr>
            <a:picLocks noChangeAspect="1"/>
          </p:cNvPicPr>
          <p:nvPr/>
        </p:nvPicPr>
        <p:blipFill>
          <a:blip r:embed="rId9"/>
          <a:stretch>
            <a:fillRect/>
          </a:stretch>
        </p:blipFill>
        <p:spPr>
          <a:xfrm>
            <a:off x="998091" y="4307653"/>
            <a:ext cx="2536309" cy="1040283"/>
          </a:xfrm>
          <a:prstGeom prst="rect">
            <a:avLst/>
          </a:prstGeom>
        </p:spPr>
      </p:pic>
      <p:sp>
        <p:nvSpPr>
          <p:cNvPr id="27" name="Gleichschenkliges Dreieck 26">
            <a:extLst>
              <a:ext uri="{FF2B5EF4-FFF2-40B4-BE49-F238E27FC236}">
                <a16:creationId xmlns:a16="http://schemas.microsoft.com/office/drawing/2014/main" id="{8DC87227-D960-46C8-A081-EF231B339EC7}"/>
              </a:ext>
            </a:extLst>
          </p:cNvPr>
          <p:cNvSpPr/>
          <p:nvPr/>
        </p:nvSpPr>
        <p:spPr>
          <a:xfrm>
            <a:off x="2443031" y="1276619"/>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8" name="Gleichschenkliges Dreieck 27">
            <a:extLst>
              <a:ext uri="{FF2B5EF4-FFF2-40B4-BE49-F238E27FC236}">
                <a16:creationId xmlns:a16="http://schemas.microsoft.com/office/drawing/2014/main" id="{D2B8E192-9085-4EF0-8CE6-2CD454265772}"/>
              </a:ext>
            </a:extLst>
          </p:cNvPr>
          <p:cNvSpPr/>
          <p:nvPr/>
        </p:nvSpPr>
        <p:spPr>
          <a:xfrm>
            <a:off x="2458695" y="2691896"/>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9" name="Gleichschenkliges Dreieck 28">
            <a:extLst>
              <a:ext uri="{FF2B5EF4-FFF2-40B4-BE49-F238E27FC236}">
                <a16:creationId xmlns:a16="http://schemas.microsoft.com/office/drawing/2014/main" id="{DCB34AA3-2515-4709-908A-CE309D57B92A}"/>
              </a:ext>
            </a:extLst>
          </p:cNvPr>
          <p:cNvSpPr/>
          <p:nvPr/>
        </p:nvSpPr>
        <p:spPr>
          <a:xfrm>
            <a:off x="2458695" y="5515040"/>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0" name="Textfeld 29">
            <a:extLst>
              <a:ext uri="{FF2B5EF4-FFF2-40B4-BE49-F238E27FC236}">
                <a16:creationId xmlns:a16="http://schemas.microsoft.com/office/drawing/2014/main" id="{A3DBFAB6-9F96-4E1F-85D9-AB5BEF2A76BE}"/>
              </a:ext>
            </a:extLst>
          </p:cNvPr>
          <p:cNvSpPr txBox="1"/>
          <p:nvPr/>
        </p:nvSpPr>
        <p:spPr>
          <a:xfrm>
            <a:off x="521937" y="3570780"/>
            <a:ext cx="3488607" cy="923330"/>
          </a:xfrm>
          <a:prstGeom prst="rect">
            <a:avLst/>
          </a:prstGeom>
          <a:noFill/>
        </p:spPr>
        <p:txBody>
          <a:bodyPr wrap="square" lIns="0" tIns="0" bIns="0" rtlCol="0" anchor="t">
            <a:spAutoFit/>
          </a:bodyPr>
          <a:lstStyle/>
          <a:p>
            <a:pPr algn="ctr"/>
            <a:r>
              <a:rPr lang="de-DE" sz="6000" b="1" dirty="0">
                <a:solidFill>
                  <a:schemeClr val="tx1">
                    <a:lumMod val="25000"/>
                    <a:lumOff val="75000"/>
                  </a:schemeClr>
                </a:solidFill>
              </a:rPr>
              <a:t>+</a:t>
            </a:r>
            <a:endParaRPr lang="de-DE" b="1" dirty="0">
              <a:solidFill>
                <a:schemeClr val="tx1">
                  <a:lumMod val="25000"/>
                  <a:lumOff val="75000"/>
                </a:schemeClr>
              </a:solidFill>
            </a:endParaRPr>
          </a:p>
        </p:txBody>
      </p:sp>
      <p:sp>
        <p:nvSpPr>
          <p:cNvPr id="31" name="Gleichschenkliges Dreieck 30">
            <a:extLst>
              <a:ext uri="{FF2B5EF4-FFF2-40B4-BE49-F238E27FC236}">
                <a16:creationId xmlns:a16="http://schemas.microsoft.com/office/drawing/2014/main" id="{D33BDBFC-3EE2-46F5-A797-D8EBD6C6C1F2}"/>
              </a:ext>
            </a:extLst>
          </p:cNvPr>
          <p:cNvSpPr/>
          <p:nvPr/>
        </p:nvSpPr>
        <p:spPr>
          <a:xfrm rot="10800000">
            <a:off x="518480" y="1276300"/>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2" name="Gleichschenkliges Dreieck 31">
            <a:extLst>
              <a:ext uri="{FF2B5EF4-FFF2-40B4-BE49-F238E27FC236}">
                <a16:creationId xmlns:a16="http://schemas.microsoft.com/office/drawing/2014/main" id="{AA8D5741-4F1A-405A-96A6-6784E710A252}"/>
              </a:ext>
            </a:extLst>
          </p:cNvPr>
          <p:cNvSpPr/>
          <p:nvPr/>
        </p:nvSpPr>
        <p:spPr>
          <a:xfrm rot="10800000">
            <a:off x="518722" y="2688660"/>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3" name="Gleichschenkliges Dreieck 32">
            <a:extLst>
              <a:ext uri="{FF2B5EF4-FFF2-40B4-BE49-F238E27FC236}">
                <a16:creationId xmlns:a16="http://schemas.microsoft.com/office/drawing/2014/main" id="{ECFD7004-BDFD-4FD5-99B4-8BE41752617B}"/>
              </a:ext>
            </a:extLst>
          </p:cNvPr>
          <p:cNvSpPr/>
          <p:nvPr/>
        </p:nvSpPr>
        <p:spPr>
          <a:xfrm rot="10800000">
            <a:off x="518480" y="5512436"/>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5" name="Textfeld 34">
            <a:extLst>
              <a:ext uri="{FF2B5EF4-FFF2-40B4-BE49-F238E27FC236}">
                <a16:creationId xmlns:a16="http://schemas.microsoft.com/office/drawing/2014/main" id="{0CC0A559-C38B-4C8E-99F9-8FD9B492F86C}"/>
              </a:ext>
            </a:extLst>
          </p:cNvPr>
          <p:cNvSpPr txBox="1"/>
          <p:nvPr/>
        </p:nvSpPr>
        <p:spPr>
          <a:xfrm>
            <a:off x="6382511" y="5972120"/>
            <a:ext cx="3758185" cy="787844"/>
          </a:xfrm>
          <a:prstGeom prst="rect">
            <a:avLst/>
          </a:prstGeom>
          <a:noFill/>
        </p:spPr>
        <p:txBody>
          <a:bodyPr wrap="square" lIns="0" tIns="0" bIns="0" rtlCol="0" anchor="t">
            <a:spAutoFit/>
          </a:bodyPr>
          <a:lstStyle/>
          <a:p>
            <a:pPr algn="l">
              <a:lnSpc>
                <a:spcPct val="150000"/>
              </a:lnSpc>
            </a:pPr>
            <a:r>
              <a:rPr lang="de-DE" sz="700" dirty="0">
                <a:solidFill>
                  <a:schemeClr val="bg1"/>
                </a:solidFill>
              </a:rPr>
              <a:t>Bilder: </a:t>
            </a:r>
            <a:r>
              <a:rPr lang="de-DE" sz="700" dirty="0">
                <a:solidFill>
                  <a:schemeClr val="bg1"/>
                </a:solidFill>
                <a:hlinkClick r:id="rId10"/>
              </a:rPr>
              <a:t>https://commons.wikimedia.org/wiki/File:CSS3_and_HTML5_logos_and_wordmarks.svg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1"/>
              </a:rPr>
              <a:t>https://miro.medium.com/max/1400/1*ymgzIlxykSI7--smaBN5mA.png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2"/>
              </a:rPr>
              <a:t>https://i.morioh.com/210619/24860a44.webp</a:t>
            </a:r>
            <a:r>
              <a:rPr lang="de-DE" sz="700" dirty="0">
                <a:solidFill>
                  <a:schemeClr val="bg1"/>
                </a:solidFill>
              </a:rPr>
              <a:t> </a:t>
            </a:r>
            <a:br>
              <a:rPr lang="de-DE" sz="700" dirty="0">
                <a:solidFill>
                  <a:schemeClr val="bg1"/>
                </a:solidFill>
              </a:rPr>
            </a:br>
            <a:r>
              <a:rPr lang="de-DE" sz="700" dirty="0">
                <a:solidFill>
                  <a:schemeClr val="bg1"/>
                </a:solidFill>
              </a:rPr>
              <a:t>           </a:t>
            </a:r>
            <a:r>
              <a:rPr lang="de-DE" sz="700" dirty="0">
                <a:solidFill>
                  <a:schemeClr val="bg1"/>
                </a:solidFill>
                <a:hlinkClick r:id="rId13"/>
              </a:rPr>
              <a:t>https://commons.wikimedia.org/wiki/File:SQLite370.svg</a:t>
            </a:r>
            <a:r>
              <a:rPr lang="de-DE" sz="700" dirty="0">
                <a:solidFill>
                  <a:schemeClr val="bg1"/>
                </a:solidFill>
              </a:rPr>
              <a:t> </a:t>
            </a:r>
            <a:br>
              <a:rPr lang="de-DE" sz="700" dirty="0">
                <a:solidFill>
                  <a:schemeClr val="bg1"/>
                </a:solidFill>
              </a:rPr>
            </a:br>
            <a:r>
              <a:rPr lang="de-DE" sz="700" dirty="0">
                <a:solidFill>
                  <a:schemeClr val="bg1"/>
                </a:solidFill>
              </a:rPr>
              <a:t>           </a:t>
            </a:r>
            <a:r>
              <a:rPr lang="de-DE" sz="700" dirty="0">
                <a:solidFill>
                  <a:schemeClr val="bg1"/>
                </a:solidFill>
                <a:hlinkClick r:id="rId14"/>
              </a:rPr>
              <a:t>https://opennlp.apache.org/img/opennlp-navbar-logo.png</a:t>
            </a:r>
            <a:r>
              <a:rPr lang="de-DE" sz="700" dirty="0">
                <a:solidFill>
                  <a:schemeClr val="bg1"/>
                </a:solidFill>
              </a:rPr>
              <a:t> </a:t>
            </a:r>
          </a:p>
        </p:txBody>
      </p:sp>
      <p:sp>
        <p:nvSpPr>
          <p:cNvPr id="24" name="Foliennummernplatzhalter 5">
            <a:extLst>
              <a:ext uri="{FF2B5EF4-FFF2-40B4-BE49-F238E27FC236}">
                <a16:creationId xmlns:a16="http://schemas.microsoft.com/office/drawing/2014/main" id="{3934CCB5-4C7C-451E-AE41-112EA98BFA29}"/>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11</a:t>
            </a:fld>
            <a:endParaRPr lang="en-US" dirty="0">
              <a:solidFill>
                <a:schemeClr val="bg1">
                  <a:lumMod val="75000"/>
                </a:schemeClr>
              </a:solidFill>
            </a:endParaRPr>
          </a:p>
        </p:txBody>
      </p:sp>
      <p:pic>
        <p:nvPicPr>
          <p:cNvPr id="5" name="Grafik 4">
            <a:extLst>
              <a:ext uri="{FF2B5EF4-FFF2-40B4-BE49-F238E27FC236}">
                <a16:creationId xmlns:a16="http://schemas.microsoft.com/office/drawing/2014/main" id="{DB5FCDEE-3C53-46D6-86E7-9F8AB150F89F}"/>
              </a:ext>
            </a:extLst>
          </p:cNvPr>
          <p:cNvPicPr>
            <a:picLocks noChangeAspect="1"/>
          </p:cNvPicPr>
          <p:nvPr/>
        </p:nvPicPr>
        <p:blipFill>
          <a:blip r:embed="rId15"/>
          <a:stretch>
            <a:fillRect/>
          </a:stretch>
        </p:blipFill>
        <p:spPr>
          <a:xfrm>
            <a:off x="2428577" y="3235286"/>
            <a:ext cx="1448400" cy="372118"/>
          </a:xfrm>
          <a:prstGeom prst="rect">
            <a:avLst/>
          </a:prstGeom>
        </p:spPr>
      </p:pic>
      <p:pic>
        <p:nvPicPr>
          <p:cNvPr id="11" name="Grafik 10">
            <a:extLst>
              <a:ext uri="{FF2B5EF4-FFF2-40B4-BE49-F238E27FC236}">
                <a16:creationId xmlns:a16="http://schemas.microsoft.com/office/drawing/2014/main" id="{40F7136B-C4B9-41FA-BA14-190015830FC5}"/>
              </a:ext>
            </a:extLst>
          </p:cNvPr>
          <p:cNvPicPr>
            <a:picLocks noChangeAspect="1"/>
          </p:cNvPicPr>
          <p:nvPr/>
        </p:nvPicPr>
        <p:blipFill>
          <a:blip r:embed="rId16"/>
          <a:stretch>
            <a:fillRect/>
          </a:stretch>
        </p:blipFill>
        <p:spPr>
          <a:xfrm>
            <a:off x="4398668" y="1434734"/>
            <a:ext cx="7345097" cy="3988531"/>
          </a:xfrm>
          <a:prstGeom prst="rect">
            <a:avLst/>
          </a:prstGeom>
        </p:spPr>
      </p:pic>
    </p:spTree>
    <p:extLst>
      <p:ext uri="{BB962C8B-B14F-4D97-AF65-F5344CB8AC3E}">
        <p14:creationId xmlns:p14="http://schemas.microsoft.com/office/powerpoint/2010/main" val="3623562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233622" cy="664797"/>
          </a:xfrm>
          <a:prstGeom prst="rect">
            <a:avLst/>
          </a:prstGeom>
          <a:noFill/>
        </p:spPr>
        <p:txBody>
          <a:bodyPr wrap="square" lIns="0" tIns="0" rIns="0" bIns="0" rtlCol="0" anchor="t">
            <a:spAutoFit/>
          </a:bodyPr>
          <a:lstStyle/>
          <a:p>
            <a:pPr>
              <a:lnSpc>
                <a:spcPct val="90000"/>
              </a:lnSpc>
              <a:defRPr/>
            </a:pPr>
            <a:r>
              <a:rPr lang="fr-FR" sz="48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Zusammenfassung</a:t>
            </a:r>
            <a:endParaRPr lang="fr-FR" sz="48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03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6" name="Grafik 15">
            <a:extLst>
              <a:ext uri="{FF2B5EF4-FFF2-40B4-BE49-F238E27FC236}">
                <a16:creationId xmlns:a16="http://schemas.microsoft.com/office/drawing/2014/main" id="{7EB9CE1F-FC82-46EE-8B97-C0223222B0CD}"/>
              </a:ext>
            </a:extLst>
          </p:cNvPr>
          <p:cNvPicPr>
            <a:picLocks noChangeAspect="1"/>
          </p:cNvPicPr>
          <p:nvPr/>
        </p:nvPicPr>
        <p:blipFill>
          <a:blip r:embed="rId3"/>
          <a:stretch>
            <a:fillRect/>
          </a:stretch>
        </p:blipFill>
        <p:spPr>
          <a:xfrm>
            <a:off x="6873868" y="1523756"/>
            <a:ext cx="4819570" cy="3810487"/>
          </a:xfrm>
          <a:prstGeom prst="rect">
            <a:avLst/>
          </a:prstGeom>
        </p:spPr>
      </p:pic>
    </p:spTree>
    <p:extLst>
      <p:ext uri="{BB962C8B-B14F-4D97-AF65-F5344CB8AC3E}">
        <p14:creationId xmlns:p14="http://schemas.microsoft.com/office/powerpoint/2010/main" val="3791728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prstClr val="white"/>
              </a:solidFill>
              <a:latin typeface="Segoe UI"/>
            </a:endParaRPr>
          </a:p>
        </p:txBody>
      </p:sp>
      <p:sp>
        <p:nvSpPr>
          <p:cNvPr id="4" name="Rechteck 3">
            <a:extLst>
              <a:ext uri="{FF2B5EF4-FFF2-40B4-BE49-F238E27FC236}">
                <a16:creationId xmlns:a16="http://schemas.microsoft.com/office/drawing/2014/main" id="{FFE518FF-7A12-43BB-B9AD-A26810370B75}"/>
              </a:ext>
            </a:extLst>
          </p:cNvPr>
          <p:cNvSpPr/>
          <p:nvPr/>
        </p:nvSpPr>
        <p:spPr>
          <a:xfrm>
            <a:off x="-2" y="0"/>
            <a:ext cx="12192000" cy="6858000"/>
          </a:xfrm>
          <a:prstGeom prst="rect">
            <a:avLst/>
          </a:prstGeom>
          <a:solidFill>
            <a:schemeClr val="tx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0" name="Shape 274">
            <a:extLst>
              <a:ext uri="{FF2B5EF4-FFF2-40B4-BE49-F238E27FC236}">
                <a16:creationId xmlns:a16="http://schemas.microsoft.com/office/drawing/2014/main" id="{A3B71F39-5FB2-4BCB-A8D7-9DEA3D374B36}"/>
              </a:ext>
            </a:extLst>
          </p:cNvPr>
          <p:cNvSpPr txBox="1"/>
          <p:nvPr/>
        </p:nvSpPr>
        <p:spPr>
          <a:xfrm>
            <a:off x="1212504" y="3059627"/>
            <a:ext cx="2376055" cy="969820"/>
          </a:xfrm>
          <a:prstGeom prst="rect">
            <a:avLst/>
          </a:prstGeom>
          <a:noFill/>
          <a:ln>
            <a:noFill/>
          </a:ln>
        </p:spPr>
        <p:txBody>
          <a:bodyPr wrap="square" lIns="91425" tIns="91425" rIns="91425" bIns="91425" anchor="t" anchorCtr="0">
            <a:noAutofit/>
          </a:bodyPr>
          <a:lstStyle/>
          <a:p>
            <a:pPr algn="just"/>
            <a:r>
              <a:rPr lang="de-DE" sz="1700" dirty="0">
                <a:solidFill>
                  <a:schemeClr val="bg1"/>
                </a:solidFill>
                <a:latin typeface="Lato"/>
                <a:ea typeface="Lato"/>
                <a:cs typeface="Lato"/>
                <a:sym typeface="Raleway"/>
              </a:rPr>
              <a:t>- </a:t>
            </a:r>
            <a:r>
              <a:rPr lang="de-DE" sz="1700" dirty="0" err="1">
                <a:solidFill>
                  <a:schemeClr val="bg1"/>
                </a:solidFill>
                <a:latin typeface="Lato"/>
                <a:ea typeface="Lato"/>
                <a:cs typeface="Lato"/>
                <a:sym typeface="Raleway"/>
              </a:rPr>
              <a:t>Testing</a:t>
            </a:r>
            <a:endParaRPr lang="de-DE" sz="1700" dirty="0">
              <a:solidFill>
                <a:schemeClr val="bg1"/>
              </a:solidFill>
              <a:latin typeface="Lato"/>
              <a:ea typeface="Lato"/>
              <a:cs typeface="Lato"/>
              <a:sym typeface="Raleway"/>
            </a:endParaRPr>
          </a:p>
          <a:p>
            <a:pPr algn="just"/>
            <a:r>
              <a:rPr lang="de-DE" sz="1700" dirty="0">
                <a:solidFill>
                  <a:schemeClr val="bg1"/>
                </a:solidFill>
                <a:latin typeface="Lato"/>
                <a:ea typeface="Lato"/>
                <a:cs typeface="Lato"/>
                <a:sym typeface="Raleway"/>
              </a:rPr>
              <a:t>- Test Infrastructure</a:t>
            </a:r>
          </a:p>
          <a:p>
            <a:pPr algn="just"/>
            <a:r>
              <a:rPr lang="de-DE" sz="1700" dirty="0">
                <a:solidFill>
                  <a:schemeClr val="bg1"/>
                </a:solidFill>
                <a:latin typeface="Lato"/>
                <a:ea typeface="Lato"/>
                <a:cs typeface="Lato"/>
              </a:rPr>
              <a:t>- </a:t>
            </a:r>
            <a:r>
              <a:rPr lang="de-DE" sz="1700" dirty="0" err="1">
                <a:solidFill>
                  <a:schemeClr val="bg1"/>
                </a:solidFill>
                <a:latin typeface="Lato"/>
                <a:ea typeface="Lato"/>
                <a:cs typeface="Lato"/>
              </a:rPr>
              <a:t>Mocking</a:t>
            </a:r>
            <a:endParaRPr lang="de-DE" sz="1700" dirty="0">
              <a:solidFill>
                <a:schemeClr val="bg1"/>
              </a:solidFill>
              <a:latin typeface="Lato"/>
              <a:ea typeface="Lato"/>
              <a:cs typeface="Lato"/>
            </a:endParaRPr>
          </a:p>
          <a:p>
            <a:pPr marL="285750" indent="-285750" algn="just">
              <a:buFontTx/>
              <a:buChar char="-"/>
            </a:pPr>
            <a:endParaRPr lang="de-DE" sz="1700" dirty="0">
              <a:solidFill>
                <a:schemeClr val="bg1"/>
              </a:solidFill>
              <a:latin typeface="Lato"/>
              <a:ea typeface="Lato"/>
              <a:cs typeface="Lato"/>
            </a:endParaRPr>
          </a:p>
        </p:txBody>
      </p:sp>
      <p:sp>
        <p:nvSpPr>
          <p:cNvPr id="31" name="TextBox 113">
            <a:extLst>
              <a:ext uri="{FF2B5EF4-FFF2-40B4-BE49-F238E27FC236}">
                <a16:creationId xmlns:a16="http://schemas.microsoft.com/office/drawing/2014/main" id="{1F6D2801-AC7D-4C2F-813B-84EDDB7CC625}"/>
              </a:ext>
            </a:extLst>
          </p:cNvPr>
          <p:cNvSpPr txBox="1"/>
          <p:nvPr/>
        </p:nvSpPr>
        <p:spPr>
          <a:xfrm>
            <a:off x="1155538" y="2827975"/>
            <a:ext cx="2091426" cy="295466"/>
          </a:xfrm>
          <a:prstGeom prst="rect">
            <a:avLst/>
          </a:prstGeom>
          <a:noFill/>
        </p:spPr>
        <p:txBody>
          <a:bodyPr wrap="square" lIns="0" tIns="0" rIns="0" bIns="0" rtlCol="0" anchor="t">
            <a:spAutoFit/>
          </a:bodyPr>
          <a:lstStyle/>
          <a:p>
            <a:pPr algn="ctr">
              <a:lnSpc>
                <a:spcPct val="80000"/>
              </a:lnSpc>
              <a:defRPr/>
            </a:pPr>
            <a:r>
              <a:rPr lang="en-US" sz="2400" b="1" dirty="0">
                <a:solidFill>
                  <a:schemeClr val="bg1"/>
                </a:solidFill>
                <a:latin typeface="Arial"/>
                <a:ea typeface="Roboto"/>
                <a:cs typeface="Arial"/>
              </a:rPr>
              <a:t>Dennis</a:t>
            </a:r>
            <a:endParaRPr lang="de-DE" dirty="0">
              <a:solidFill>
                <a:schemeClr val="bg1"/>
              </a:solidFill>
              <a:cs typeface="Segoe UI"/>
            </a:endParaRPr>
          </a:p>
        </p:txBody>
      </p:sp>
      <p:sp>
        <p:nvSpPr>
          <p:cNvPr id="37" name="Foliennummernplatzhalter 5">
            <a:extLst>
              <a:ext uri="{FF2B5EF4-FFF2-40B4-BE49-F238E27FC236}">
                <a16:creationId xmlns:a16="http://schemas.microsoft.com/office/drawing/2014/main" id="{20DA10AF-4FD9-41D6-8A1B-CE8F344EA581}"/>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tx1">
                    <a:lumMod val="90000"/>
                    <a:lumOff val="10000"/>
                  </a:schemeClr>
                </a:solidFill>
              </a:rPr>
              <a:pPr/>
              <a:t>13</a:t>
            </a:fld>
            <a:endParaRPr lang="en-US" dirty="0">
              <a:solidFill>
                <a:schemeClr val="tx1">
                  <a:lumMod val="90000"/>
                  <a:lumOff val="10000"/>
                </a:schemeClr>
              </a:solidFill>
            </a:endParaRPr>
          </a:p>
        </p:txBody>
      </p:sp>
      <p:pic>
        <p:nvPicPr>
          <p:cNvPr id="6" name="Grafik 5">
            <a:extLst>
              <a:ext uri="{FF2B5EF4-FFF2-40B4-BE49-F238E27FC236}">
                <a16:creationId xmlns:a16="http://schemas.microsoft.com/office/drawing/2014/main" id="{64E74870-3F4A-475E-B4BB-E19BAF360D05}"/>
              </a:ext>
            </a:extLst>
          </p:cNvPr>
          <p:cNvPicPr>
            <a:picLocks noChangeAspect="1"/>
          </p:cNvPicPr>
          <p:nvPr/>
        </p:nvPicPr>
        <p:blipFill>
          <a:blip r:embed="rId3"/>
          <a:stretch>
            <a:fillRect/>
          </a:stretch>
        </p:blipFill>
        <p:spPr>
          <a:xfrm>
            <a:off x="1212504" y="691903"/>
            <a:ext cx="1983278" cy="1983278"/>
          </a:xfrm>
          <a:prstGeom prst="rect">
            <a:avLst/>
          </a:prstGeom>
        </p:spPr>
      </p:pic>
      <p:sp>
        <p:nvSpPr>
          <p:cNvPr id="38" name="Shape 274">
            <a:extLst>
              <a:ext uri="{FF2B5EF4-FFF2-40B4-BE49-F238E27FC236}">
                <a16:creationId xmlns:a16="http://schemas.microsoft.com/office/drawing/2014/main" id="{5657366A-7C20-46E9-A5F5-8AC198D6FE40}"/>
              </a:ext>
            </a:extLst>
          </p:cNvPr>
          <p:cNvSpPr txBox="1"/>
          <p:nvPr/>
        </p:nvSpPr>
        <p:spPr>
          <a:xfrm>
            <a:off x="6957053" y="5256824"/>
            <a:ext cx="2376055" cy="969820"/>
          </a:xfrm>
          <a:prstGeom prst="rect">
            <a:avLst/>
          </a:prstGeom>
          <a:noFill/>
          <a:ln>
            <a:noFill/>
          </a:ln>
        </p:spPr>
        <p:txBody>
          <a:bodyPr wrap="square" lIns="91425" tIns="91425" rIns="91425" bIns="91425" anchor="t" anchorCtr="0">
            <a:noAutofit/>
          </a:bodyPr>
          <a:lstStyle/>
          <a:p>
            <a:pPr algn="just"/>
            <a:r>
              <a:rPr lang="de-DE" sz="1700" dirty="0">
                <a:solidFill>
                  <a:schemeClr val="bg1"/>
                </a:solidFill>
                <a:latin typeface="Lato"/>
                <a:ea typeface="Lato"/>
                <a:cs typeface="Lato"/>
                <a:sym typeface="Raleway"/>
              </a:rPr>
              <a:t>- Development</a:t>
            </a:r>
          </a:p>
          <a:p>
            <a:pPr algn="just"/>
            <a:r>
              <a:rPr lang="de-DE" sz="1700" dirty="0">
                <a:solidFill>
                  <a:schemeClr val="bg1"/>
                </a:solidFill>
                <a:latin typeface="Lato"/>
                <a:ea typeface="Lato"/>
                <a:cs typeface="Lato"/>
                <a:sym typeface="Raleway"/>
              </a:rPr>
              <a:t>- AI</a:t>
            </a:r>
            <a:endParaRPr lang="de-DE" sz="1700" dirty="0">
              <a:solidFill>
                <a:schemeClr val="bg1"/>
              </a:solidFill>
              <a:latin typeface="Lato"/>
              <a:ea typeface="Lato"/>
              <a:cs typeface="Lato"/>
            </a:endParaRPr>
          </a:p>
          <a:p>
            <a:pPr marL="285750" indent="-285750" algn="just">
              <a:buFontTx/>
              <a:buChar char="-"/>
            </a:pPr>
            <a:endParaRPr lang="de-DE" sz="1700" dirty="0">
              <a:solidFill>
                <a:schemeClr val="bg1"/>
              </a:solidFill>
              <a:latin typeface="Lato"/>
              <a:ea typeface="Lato"/>
              <a:cs typeface="Lato"/>
            </a:endParaRPr>
          </a:p>
        </p:txBody>
      </p:sp>
      <p:sp>
        <p:nvSpPr>
          <p:cNvPr id="39" name="TextBox 113">
            <a:extLst>
              <a:ext uri="{FF2B5EF4-FFF2-40B4-BE49-F238E27FC236}">
                <a16:creationId xmlns:a16="http://schemas.microsoft.com/office/drawing/2014/main" id="{4E515658-FB07-44B4-B6C3-F29AED14F65F}"/>
              </a:ext>
            </a:extLst>
          </p:cNvPr>
          <p:cNvSpPr txBox="1"/>
          <p:nvPr/>
        </p:nvSpPr>
        <p:spPr>
          <a:xfrm>
            <a:off x="6518323" y="4961358"/>
            <a:ext cx="2091426" cy="295466"/>
          </a:xfrm>
          <a:prstGeom prst="rect">
            <a:avLst/>
          </a:prstGeom>
          <a:noFill/>
        </p:spPr>
        <p:txBody>
          <a:bodyPr wrap="square" lIns="0" tIns="0" rIns="0" bIns="0" rtlCol="0" anchor="t">
            <a:spAutoFit/>
          </a:bodyPr>
          <a:lstStyle/>
          <a:p>
            <a:pPr algn="ctr">
              <a:lnSpc>
                <a:spcPct val="80000"/>
              </a:lnSpc>
              <a:defRPr/>
            </a:pPr>
            <a:r>
              <a:rPr lang="en-US" sz="2400" b="1" dirty="0">
                <a:solidFill>
                  <a:schemeClr val="bg1"/>
                </a:solidFill>
                <a:latin typeface="Arial"/>
                <a:ea typeface="Roboto"/>
                <a:cs typeface="Arial"/>
              </a:rPr>
              <a:t>Marcus</a:t>
            </a:r>
            <a:endParaRPr lang="de-DE" dirty="0">
              <a:solidFill>
                <a:schemeClr val="bg1"/>
              </a:solidFill>
              <a:cs typeface="Segoe UI"/>
            </a:endParaRPr>
          </a:p>
        </p:txBody>
      </p:sp>
      <p:sp>
        <p:nvSpPr>
          <p:cNvPr id="40" name="TextBox 113">
            <a:extLst>
              <a:ext uri="{FF2B5EF4-FFF2-40B4-BE49-F238E27FC236}">
                <a16:creationId xmlns:a16="http://schemas.microsoft.com/office/drawing/2014/main" id="{B00B1C16-580D-47D9-8B12-A3C69DF541AC}"/>
              </a:ext>
            </a:extLst>
          </p:cNvPr>
          <p:cNvSpPr txBox="1"/>
          <p:nvPr/>
        </p:nvSpPr>
        <p:spPr>
          <a:xfrm>
            <a:off x="8945036" y="2827975"/>
            <a:ext cx="2091426" cy="295466"/>
          </a:xfrm>
          <a:prstGeom prst="rect">
            <a:avLst/>
          </a:prstGeom>
          <a:noFill/>
        </p:spPr>
        <p:txBody>
          <a:bodyPr wrap="square" lIns="0" tIns="0" rIns="0" bIns="0" rtlCol="0" anchor="t">
            <a:spAutoFit/>
          </a:bodyPr>
          <a:lstStyle/>
          <a:p>
            <a:pPr algn="ctr">
              <a:lnSpc>
                <a:spcPct val="80000"/>
              </a:lnSpc>
              <a:defRPr/>
            </a:pPr>
            <a:r>
              <a:rPr lang="en-US" sz="2400" b="1" dirty="0">
                <a:solidFill>
                  <a:schemeClr val="bg1"/>
                </a:solidFill>
                <a:latin typeface="Arial"/>
                <a:ea typeface="Roboto"/>
                <a:cs typeface="Arial"/>
              </a:rPr>
              <a:t>Felix</a:t>
            </a:r>
            <a:endParaRPr lang="de-DE" dirty="0">
              <a:solidFill>
                <a:schemeClr val="bg1"/>
              </a:solidFill>
              <a:cs typeface="Segoe UI"/>
            </a:endParaRPr>
          </a:p>
        </p:txBody>
      </p:sp>
      <p:sp>
        <p:nvSpPr>
          <p:cNvPr id="41" name="Shape 274">
            <a:extLst>
              <a:ext uri="{FF2B5EF4-FFF2-40B4-BE49-F238E27FC236}">
                <a16:creationId xmlns:a16="http://schemas.microsoft.com/office/drawing/2014/main" id="{2278F879-6A02-4561-ADFC-FACF0F6FDAF7}"/>
              </a:ext>
            </a:extLst>
          </p:cNvPr>
          <p:cNvSpPr txBox="1"/>
          <p:nvPr/>
        </p:nvSpPr>
        <p:spPr>
          <a:xfrm>
            <a:off x="8996220" y="3066554"/>
            <a:ext cx="2376055" cy="969820"/>
          </a:xfrm>
          <a:prstGeom prst="rect">
            <a:avLst/>
          </a:prstGeom>
          <a:noFill/>
          <a:ln>
            <a:noFill/>
          </a:ln>
        </p:spPr>
        <p:txBody>
          <a:bodyPr wrap="square" lIns="91425" tIns="91425" rIns="91425" bIns="91425" anchor="t" anchorCtr="0">
            <a:noAutofit/>
          </a:bodyPr>
          <a:lstStyle/>
          <a:p>
            <a:pPr algn="just"/>
            <a:r>
              <a:rPr lang="de-DE" sz="1700" dirty="0">
                <a:solidFill>
                  <a:schemeClr val="bg1"/>
                </a:solidFill>
                <a:latin typeface="Lato"/>
                <a:ea typeface="Lato"/>
                <a:cs typeface="Lato"/>
                <a:sym typeface="Raleway"/>
              </a:rPr>
              <a:t>- </a:t>
            </a:r>
            <a:r>
              <a:rPr lang="de-DE" sz="1700" dirty="0" err="1">
                <a:solidFill>
                  <a:schemeClr val="bg1"/>
                </a:solidFill>
                <a:latin typeface="Lato"/>
                <a:ea typeface="Lato"/>
                <a:cs typeface="Lato"/>
                <a:sym typeface="Raleway"/>
              </a:rPr>
              <a:t>Documentation</a:t>
            </a:r>
            <a:endParaRPr lang="de-DE" sz="1700" dirty="0">
              <a:solidFill>
                <a:schemeClr val="bg1"/>
              </a:solidFill>
              <a:latin typeface="Lato"/>
              <a:ea typeface="Lato"/>
              <a:cs typeface="Lato"/>
              <a:sym typeface="Raleway"/>
            </a:endParaRPr>
          </a:p>
          <a:p>
            <a:pPr algn="just"/>
            <a:r>
              <a:rPr lang="de-DE" sz="1700" dirty="0">
                <a:solidFill>
                  <a:schemeClr val="bg1"/>
                </a:solidFill>
                <a:latin typeface="Lato"/>
                <a:ea typeface="Lato"/>
                <a:cs typeface="Lato"/>
                <a:sym typeface="Raleway"/>
              </a:rPr>
              <a:t>- Wording</a:t>
            </a:r>
          </a:p>
          <a:p>
            <a:pPr algn="just"/>
            <a:r>
              <a:rPr lang="de-DE" sz="1700" dirty="0">
                <a:solidFill>
                  <a:schemeClr val="bg1"/>
                </a:solidFill>
                <a:latin typeface="Lato"/>
                <a:ea typeface="Lato"/>
                <a:cs typeface="Lato"/>
              </a:rPr>
              <a:t>- Marketing</a:t>
            </a:r>
          </a:p>
          <a:p>
            <a:pPr marL="285750" indent="-285750" algn="just">
              <a:buFontTx/>
              <a:buChar char="-"/>
            </a:pPr>
            <a:endParaRPr lang="de-DE" sz="1700" dirty="0">
              <a:solidFill>
                <a:schemeClr val="bg1"/>
              </a:solidFill>
              <a:latin typeface="Lato"/>
              <a:ea typeface="Lato"/>
              <a:cs typeface="Lato"/>
            </a:endParaRPr>
          </a:p>
        </p:txBody>
      </p:sp>
      <p:sp>
        <p:nvSpPr>
          <p:cNvPr id="42" name="Shape 274">
            <a:extLst>
              <a:ext uri="{FF2B5EF4-FFF2-40B4-BE49-F238E27FC236}">
                <a16:creationId xmlns:a16="http://schemas.microsoft.com/office/drawing/2014/main" id="{928FB4CF-885F-4E79-AD57-FC539A0BC9FB}"/>
              </a:ext>
            </a:extLst>
          </p:cNvPr>
          <p:cNvSpPr txBox="1"/>
          <p:nvPr/>
        </p:nvSpPr>
        <p:spPr>
          <a:xfrm>
            <a:off x="4778661" y="2581644"/>
            <a:ext cx="2376055" cy="969820"/>
          </a:xfrm>
          <a:prstGeom prst="rect">
            <a:avLst/>
          </a:prstGeom>
          <a:noFill/>
          <a:ln>
            <a:noFill/>
          </a:ln>
        </p:spPr>
        <p:txBody>
          <a:bodyPr wrap="square" lIns="91425" tIns="91425" rIns="91425" bIns="91425" anchor="t" anchorCtr="0">
            <a:noAutofit/>
          </a:bodyPr>
          <a:lstStyle/>
          <a:p>
            <a:pPr algn="just"/>
            <a:r>
              <a:rPr lang="de-DE" sz="1700" dirty="0">
                <a:solidFill>
                  <a:schemeClr val="bg1"/>
                </a:solidFill>
                <a:latin typeface="Lato"/>
                <a:ea typeface="Lato"/>
                <a:cs typeface="Lato"/>
                <a:sym typeface="Raleway"/>
              </a:rPr>
              <a:t>- </a:t>
            </a:r>
            <a:r>
              <a:rPr lang="de-DE" sz="1700" dirty="0" err="1">
                <a:solidFill>
                  <a:schemeClr val="bg1"/>
                </a:solidFill>
                <a:latin typeface="Lato"/>
                <a:ea typeface="Lato"/>
                <a:cs typeface="Lato"/>
                <a:sym typeface="Raleway"/>
              </a:rPr>
              <a:t>Organization</a:t>
            </a:r>
            <a:endParaRPr lang="de-DE" sz="1700" dirty="0">
              <a:solidFill>
                <a:schemeClr val="bg1"/>
              </a:solidFill>
              <a:latin typeface="Lato"/>
              <a:ea typeface="Lato"/>
              <a:cs typeface="Lato"/>
            </a:endParaRPr>
          </a:p>
          <a:p>
            <a:pPr marL="285750" indent="-285750" algn="just">
              <a:buFontTx/>
              <a:buChar char="-"/>
            </a:pPr>
            <a:endParaRPr lang="de-DE" sz="1700" dirty="0">
              <a:solidFill>
                <a:schemeClr val="bg1"/>
              </a:solidFill>
              <a:latin typeface="Lato"/>
              <a:ea typeface="Lato"/>
              <a:cs typeface="Lato"/>
            </a:endParaRPr>
          </a:p>
        </p:txBody>
      </p:sp>
      <p:pic>
        <p:nvPicPr>
          <p:cNvPr id="9" name="Grafik 8">
            <a:extLst>
              <a:ext uri="{FF2B5EF4-FFF2-40B4-BE49-F238E27FC236}">
                <a16:creationId xmlns:a16="http://schemas.microsoft.com/office/drawing/2014/main" id="{4CB3CFF4-70A1-4916-8752-87B42C75654F}"/>
              </a:ext>
            </a:extLst>
          </p:cNvPr>
          <p:cNvPicPr>
            <a:picLocks noChangeAspect="1"/>
          </p:cNvPicPr>
          <p:nvPr/>
        </p:nvPicPr>
        <p:blipFill>
          <a:blip r:embed="rId4"/>
          <a:stretch>
            <a:fillRect/>
          </a:stretch>
        </p:blipFill>
        <p:spPr>
          <a:xfrm>
            <a:off x="4778661" y="4265186"/>
            <a:ext cx="1983277" cy="1983277"/>
          </a:xfrm>
          <a:prstGeom prst="rect">
            <a:avLst/>
          </a:prstGeom>
        </p:spPr>
      </p:pic>
      <p:pic>
        <p:nvPicPr>
          <p:cNvPr id="5" name="Grafik 4">
            <a:extLst>
              <a:ext uri="{FF2B5EF4-FFF2-40B4-BE49-F238E27FC236}">
                <a16:creationId xmlns:a16="http://schemas.microsoft.com/office/drawing/2014/main" id="{C19667E7-CC5B-4893-A512-7ACACF61C141}"/>
              </a:ext>
            </a:extLst>
          </p:cNvPr>
          <p:cNvPicPr>
            <a:picLocks noChangeAspect="1"/>
          </p:cNvPicPr>
          <p:nvPr/>
        </p:nvPicPr>
        <p:blipFill>
          <a:blip r:embed="rId5"/>
          <a:stretch>
            <a:fillRect/>
          </a:stretch>
        </p:blipFill>
        <p:spPr>
          <a:xfrm>
            <a:off x="8996220" y="691904"/>
            <a:ext cx="1983277" cy="1983277"/>
          </a:xfrm>
          <a:prstGeom prst="rect">
            <a:avLst/>
          </a:prstGeom>
        </p:spPr>
      </p:pic>
      <p:sp>
        <p:nvSpPr>
          <p:cNvPr id="15" name="TextBox 113">
            <a:extLst>
              <a:ext uri="{FF2B5EF4-FFF2-40B4-BE49-F238E27FC236}">
                <a16:creationId xmlns:a16="http://schemas.microsoft.com/office/drawing/2014/main" id="{B569946C-14AF-4300-BBEC-8E2BDCAAE32C}"/>
              </a:ext>
            </a:extLst>
          </p:cNvPr>
          <p:cNvSpPr txBox="1"/>
          <p:nvPr/>
        </p:nvSpPr>
        <p:spPr>
          <a:xfrm>
            <a:off x="3800764" y="672606"/>
            <a:ext cx="4590473" cy="541687"/>
          </a:xfrm>
          <a:prstGeom prst="rect">
            <a:avLst/>
          </a:prstGeom>
          <a:noFill/>
        </p:spPr>
        <p:txBody>
          <a:bodyPr wrap="square" lIns="0" tIns="0" rIns="0" bIns="0" rtlCol="0" anchor="t">
            <a:spAutoFit/>
          </a:bodyPr>
          <a:lstStyle/>
          <a:p>
            <a:pPr algn="ctr">
              <a:lnSpc>
                <a:spcPct val="80000"/>
              </a:lnSpc>
              <a:defRPr/>
            </a:pPr>
            <a:r>
              <a:rPr lang="en-US" sz="4400" b="1" u="sng" dirty="0" err="1">
                <a:solidFill>
                  <a:schemeClr val="bg1"/>
                </a:solidFill>
                <a:latin typeface="Arial"/>
                <a:ea typeface="Roboto"/>
                <a:cs typeface="Arial"/>
              </a:rPr>
              <a:t>Rollenverteilung</a:t>
            </a:r>
            <a:endParaRPr lang="de-DE" sz="4400" u="sng" dirty="0">
              <a:solidFill>
                <a:schemeClr val="bg1"/>
              </a:solidFill>
              <a:cs typeface="Segoe UI"/>
            </a:endParaRPr>
          </a:p>
        </p:txBody>
      </p:sp>
    </p:spTree>
    <p:extLst>
      <p:ext uri="{BB962C8B-B14F-4D97-AF65-F5344CB8AC3E}">
        <p14:creationId xmlns:p14="http://schemas.microsoft.com/office/powerpoint/2010/main" val="222457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D1210205-0CE3-4629-BBFF-F94D6AB2701D}"/>
              </a:ext>
            </a:extLst>
          </p:cNvPr>
          <p:cNvSpPr txBox="1"/>
          <p:nvPr/>
        </p:nvSpPr>
        <p:spPr>
          <a:xfrm>
            <a:off x="479872" y="1257319"/>
            <a:ext cx="4413577" cy="1495794"/>
          </a:xfrm>
          <a:prstGeom prst="rect">
            <a:avLst/>
          </a:prstGeom>
          <a:noFill/>
        </p:spPr>
        <p:txBody>
          <a:bodyPr wrap="square" lIns="0" tIns="0" rIns="0" bIns="0" rtlCol="0" anchor="t">
            <a:spAutoFit/>
          </a:bodyPr>
          <a:lstStyle/>
          <a:p>
            <a:pPr>
              <a:lnSpc>
                <a:spcPct val="90000"/>
              </a:lnSpc>
              <a:defRPr/>
            </a:pPr>
            <a:r>
              <a:rPr lang="en-US" sz="5400" b="1" dirty="0" err="1">
                <a:latin typeface="Arial"/>
                <a:cs typeface="Arial"/>
              </a:rPr>
              <a:t>Projekt</a:t>
            </a:r>
            <a:r>
              <a:rPr lang="en-US" sz="5400" b="1" dirty="0">
                <a:latin typeface="Arial"/>
                <a:cs typeface="Arial"/>
              </a:rPr>
              <a:t>- </a:t>
            </a:r>
            <a:r>
              <a:rPr lang="en-US" sz="5400" b="1" dirty="0" err="1">
                <a:latin typeface="Arial"/>
                <a:cs typeface="Arial"/>
              </a:rPr>
              <a:t>organisation</a:t>
            </a:r>
            <a:endParaRPr lang="de-DE" dirty="0"/>
          </a:p>
        </p:txBody>
      </p:sp>
      <p:sp>
        <p:nvSpPr>
          <p:cNvPr id="14" name="Textfeld 13">
            <a:extLst>
              <a:ext uri="{FF2B5EF4-FFF2-40B4-BE49-F238E27FC236}">
                <a16:creationId xmlns:a16="http://schemas.microsoft.com/office/drawing/2014/main" id="{FE8BE442-B20F-4750-99BA-C403BB3D1FCE}"/>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https://mockuphone.com/device/dell-xps13</a:t>
            </a:r>
          </a:p>
        </p:txBody>
      </p:sp>
      <p:pic>
        <p:nvPicPr>
          <p:cNvPr id="2" name="Grafik 3">
            <a:extLst>
              <a:ext uri="{FF2B5EF4-FFF2-40B4-BE49-F238E27FC236}">
                <a16:creationId xmlns:a16="http://schemas.microsoft.com/office/drawing/2014/main" id="{61F0F763-133D-4CCE-9092-AF8754DA8A5A}"/>
              </a:ext>
            </a:extLst>
          </p:cNvPr>
          <p:cNvPicPr>
            <a:picLocks noChangeAspect="1"/>
          </p:cNvPicPr>
          <p:nvPr/>
        </p:nvPicPr>
        <p:blipFill>
          <a:blip r:embed="rId2"/>
          <a:stretch>
            <a:fillRect/>
          </a:stretch>
        </p:blipFill>
        <p:spPr>
          <a:xfrm>
            <a:off x="479872" y="3036358"/>
            <a:ext cx="3983811" cy="3405052"/>
          </a:xfrm>
          <a:prstGeom prst="rect">
            <a:avLst/>
          </a:prstGeom>
          <a:ln>
            <a:noFill/>
          </a:ln>
          <a:effectLst>
            <a:outerShdw blurRad="292100" dist="139700" dir="2700000" algn="tl" rotWithShape="0">
              <a:srgbClr val="333333">
                <a:alpha val="65000"/>
              </a:srgbClr>
            </a:outerShdw>
          </a:effectLst>
        </p:spPr>
      </p:pic>
      <p:pic>
        <p:nvPicPr>
          <p:cNvPr id="15" name="Bildplatzhalter 14">
            <a:extLst>
              <a:ext uri="{FF2B5EF4-FFF2-40B4-BE49-F238E27FC236}">
                <a16:creationId xmlns:a16="http://schemas.microsoft.com/office/drawing/2014/main" id="{07A5BBA7-077B-4126-8AD1-43354D3E133F}"/>
              </a:ext>
            </a:extLst>
          </p:cNvPr>
          <p:cNvPicPr>
            <a:picLocks noGrp="1" noChangeAspect="1"/>
          </p:cNvPicPr>
          <p:nvPr>
            <p:ph type="pic" sz="quarter" idx="10"/>
          </p:nvPr>
        </p:nvPicPr>
        <p:blipFill>
          <a:blip r:embed="rId3"/>
          <a:srcRect t="877" b="877"/>
          <a:stretch>
            <a:fillRect/>
          </a:stretch>
        </p:blipFill>
        <p:spPr>
          <a:xfrm>
            <a:off x="5768974" y="1434359"/>
            <a:ext cx="6540500" cy="3681413"/>
          </a:xfrm>
        </p:spPr>
      </p:pic>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4"/>
          <a:stretch>
            <a:fillRect/>
          </a:stretch>
        </p:blipFill>
        <p:spPr>
          <a:xfrm>
            <a:off x="5128734" y="1257319"/>
            <a:ext cx="7820981" cy="4602016"/>
          </a:xfrm>
          <a:prstGeom prst="rect">
            <a:avLst/>
          </a:prstGeom>
          <a:ln>
            <a:noFill/>
          </a:ln>
          <a:effectLst>
            <a:outerShdw blurRad="292100" dist="139700" dir="2700000" algn="tl" rotWithShape="0">
              <a:srgbClr val="333333">
                <a:alpha val="65000"/>
              </a:srgbClr>
            </a:outerShdw>
          </a:effectLst>
        </p:spPr>
      </p:pic>
      <p:sp>
        <p:nvSpPr>
          <p:cNvPr id="9" name="Foliennummernplatzhalter 5">
            <a:extLst>
              <a:ext uri="{FF2B5EF4-FFF2-40B4-BE49-F238E27FC236}">
                <a16:creationId xmlns:a16="http://schemas.microsoft.com/office/drawing/2014/main" id="{2D23E9DD-60BF-48B2-9133-EEFFE4D2C74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tx1">
                    <a:lumMod val="75000"/>
                    <a:lumOff val="25000"/>
                  </a:schemeClr>
                </a:solidFill>
              </a:rPr>
              <a:pPr/>
              <a:t>14</a:t>
            </a:fld>
            <a:endParaRPr lang="en-US" dirty="0">
              <a:solidFill>
                <a:schemeClr val="tx1">
                  <a:lumMod val="75000"/>
                  <a:lumOff val="25000"/>
                </a:schemeClr>
              </a:solidFill>
            </a:endParaRPr>
          </a:p>
        </p:txBody>
      </p:sp>
    </p:spTree>
    <p:extLst>
      <p:ext uri="{BB962C8B-B14F-4D97-AF65-F5344CB8AC3E}">
        <p14:creationId xmlns:p14="http://schemas.microsoft.com/office/powerpoint/2010/main" val="3551370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2473569" y="3813930"/>
            <a:ext cx="7244862" cy="1661993"/>
          </a:xfrm>
          <a:prstGeom prst="rect">
            <a:avLst/>
          </a:prstGeom>
          <a:noFill/>
        </p:spPr>
        <p:txBody>
          <a:bodyPr wrap="square" lIns="0" tIns="0" rIns="0" bIns="0" rtlCol="0" anchor="t">
            <a:spAutoFit/>
          </a:bodyPr>
          <a:lstStyle/>
          <a:p>
            <a:pPr lvl="0" algn="ctr">
              <a:lnSpc>
                <a:spcPct val="90000"/>
              </a:lnSpc>
              <a:defRPr/>
            </a:pPr>
            <a:r>
              <a:rPr lang="fr-FR" sz="6000" b="1" dirty="0">
                <a:solidFill>
                  <a:schemeClr val="accent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für</a:t>
            </a:r>
            <a:r>
              <a:rPr lang="fr-FR" sz="6000" b="1" dirty="0">
                <a:solidFill>
                  <a:schemeClr val="bg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Ihre</a:t>
            </a:r>
            <a:r>
              <a:rPr lang="fr-FR" sz="6000" b="1" dirty="0">
                <a:solidFill>
                  <a:schemeClr val="bg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Aufmerksamkeit</a:t>
            </a:r>
            <a:r>
              <a:rPr lang="fr-FR" sz="6000" b="1" dirty="0">
                <a:solidFill>
                  <a:schemeClr val="bg1"/>
                </a:soli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 name="TextBox 5">
            <a:extLst>
              <a:ext uri="{FF2B5EF4-FFF2-40B4-BE49-F238E27FC236}">
                <a16:creationId xmlns:a16="http://schemas.microsoft.com/office/drawing/2014/main" id="{82A165E4-7B73-46AD-908E-FE52492469EC}"/>
              </a:ext>
            </a:extLst>
          </p:cNvPr>
          <p:cNvSpPr txBox="1"/>
          <p:nvPr/>
        </p:nvSpPr>
        <p:spPr>
          <a:xfrm>
            <a:off x="2304571" y="3813929"/>
            <a:ext cx="4630384" cy="830997"/>
          </a:xfrm>
          <a:prstGeom prst="rect">
            <a:avLst/>
          </a:prstGeom>
          <a:noFill/>
        </p:spPr>
        <p:txBody>
          <a:bodyPr wrap="square" lIns="0" tIns="0" rIns="0" bIns="0" rtlCol="0" anchor="t">
            <a:spAutoFit/>
          </a:bodyPr>
          <a:lstStyle/>
          <a:p>
            <a:pPr lvl="0" algn="ctr">
              <a:lnSpc>
                <a:spcPct val="90000"/>
              </a:lnSpc>
              <a:defRPr/>
            </a:pP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Vielen</a:t>
            </a: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 </a:t>
            </a: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Dank</a:t>
            </a:r>
            <a:endParaRPr kumimoji="0" lang="fr-FR" sz="60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6A5AE545-EA8B-4FAA-9C03-5F3563F7ADDB}"/>
              </a:ext>
            </a:extLst>
          </p:cNvPr>
          <p:cNvPicPr>
            <a:picLocks noChangeAspect="1"/>
          </p:cNvPicPr>
          <p:nvPr/>
        </p:nvPicPr>
        <p:blipFill>
          <a:blip r:embed="rId3"/>
          <a:stretch>
            <a:fillRect/>
          </a:stretch>
        </p:blipFill>
        <p:spPr>
          <a:xfrm>
            <a:off x="5055186" y="1541524"/>
            <a:ext cx="2081628" cy="1794902"/>
          </a:xfrm>
          <a:prstGeom prst="rect">
            <a:avLst/>
          </a:prstGeom>
        </p:spPr>
      </p:pic>
    </p:spTree>
    <p:extLst>
      <p:ext uri="{BB962C8B-B14F-4D97-AF65-F5344CB8AC3E}">
        <p14:creationId xmlns:p14="http://schemas.microsoft.com/office/powerpoint/2010/main" val="47665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975CB727-1FF6-49CF-A449-97795C302C88}"/>
              </a:ext>
            </a:extLst>
          </p:cNvPr>
          <p:cNvSpPr txBox="1"/>
          <p:nvPr/>
        </p:nvSpPr>
        <p:spPr>
          <a:xfrm>
            <a:off x="5035566" y="2523269"/>
            <a:ext cx="1876274" cy="295466"/>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Hauptteil</a:t>
            </a: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4850490" y="2523269"/>
            <a:ext cx="0" cy="4334731"/>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84" name="TextBox 83">
            <a:extLst>
              <a:ext uri="{FF2B5EF4-FFF2-40B4-BE49-F238E27FC236}">
                <a16:creationId xmlns:a16="http://schemas.microsoft.com/office/drawing/2014/main" id="{52EDE700-F6A0-4D04-A27B-2B978A8864CA}"/>
              </a:ext>
            </a:extLst>
          </p:cNvPr>
          <p:cNvSpPr txBox="1"/>
          <p:nvPr/>
        </p:nvSpPr>
        <p:spPr>
          <a:xfrm>
            <a:off x="7861432" y="3753171"/>
            <a:ext cx="3172204" cy="295466"/>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Abschluss</a:t>
            </a: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7707303" y="3753171"/>
            <a:ext cx="0" cy="3104829"/>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14" name="TextBox 113">
            <a:extLst>
              <a:ext uri="{FF2B5EF4-FFF2-40B4-BE49-F238E27FC236}">
                <a16:creationId xmlns:a16="http://schemas.microsoft.com/office/drawing/2014/main" id="{51552595-592D-48A0-A857-ED8692271B9A}"/>
              </a:ext>
            </a:extLst>
          </p:cNvPr>
          <p:cNvSpPr txBox="1"/>
          <p:nvPr/>
        </p:nvSpPr>
        <p:spPr>
          <a:xfrm>
            <a:off x="1665931" y="3484668"/>
            <a:ext cx="2061347" cy="29546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 </a:t>
            </a:r>
            <a:r>
              <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rPr>
              <a:t>Einführung</a:t>
            </a: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546210" y="3484668"/>
            <a:ext cx="0" cy="3373332"/>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24" name="TextBox 23">
            <a:extLst>
              <a:ext uri="{FF2B5EF4-FFF2-40B4-BE49-F238E27FC236}">
                <a16:creationId xmlns:a16="http://schemas.microsoft.com/office/drawing/2014/main" id="{E141534A-602A-41A3-976C-FA499BA1969B}"/>
              </a:ext>
            </a:extLst>
          </p:cNvPr>
          <p:cNvSpPr txBox="1"/>
          <p:nvPr/>
        </p:nvSpPr>
        <p:spPr>
          <a:xfrm>
            <a:off x="1896661" y="4113209"/>
            <a:ext cx="2130590" cy="997004"/>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Neues</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aus</a:t>
            </a:r>
            <a:r>
              <a:rPr lang="en-US" sz="1100" b="1" dirty="0">
                <a:solidFill>
                  <a:srgbClr val="545454"/>
                </a:solidFill>
                <a:latin typeface="Arial" panose="020B0604020202020204" pitchFamily="34" charset="0"/>
                <a:ea typeface="Roboto Light" charset="0"/>
                <a:cs typeface="Arial" panose="020B0604020202020204" pitchFamily="34" charset="0"/>
              </a:rPr>
              <a:t> der </a:t>
            </a:r>
            <a:r>
              <a:rPr lang="en-US" sz="1100" b="1" dirty="0" err="1">
                <a:solidFill>
                  <a:srgbClr val="545454"/>
                </a:solidFill>
                <a:latin typeface="Arial" panose="020B0604020202020204" pitchFamily="34" charset="0"/>
                <a:ea typeface="Roboto Light" charset="0"/>
                <a:cs typeface="Arial" panose="020B0604020202020204" pitchFamily="34" charset="0"/>
              </a:rPr>
              <a:t>Anforderungsanalyse</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Neue </a:t>
            </a:r>
            <a:r>
              <a:rPr lang="en-US" sz="1100" b="1" dirty="0" err="1">
                <a:solidFill>
                  <a:srgbClr val="545454"/>
                </a:solidFill>
                <a:latin typeface="Arial" panose="020B0604020202020204" pitchFamily="34" charset="0"/>
                <a:ea typeface="Roboto Light" charset="0"/>
                <a:cs typeface="Arial" panose="020B0604020202020204" pitchFamily="34" charset="0"/>
              </a:rPr>
              <a:t>Funktionalitäten</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Lessons Learned</a:t>
            </a:r>
          </a:p>
          <a:p>
            <a:pPr lvl="0">
              <a:lnSpc>
                <a:spcPct val="120000"/>
              </a:lnSpc>
              <a:defRPr/>
            </a:pP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
        <p:nvSpPr>
          <p:cNvPr id="25" name="TextBox 24">
            <a:extLst>
              <a:ext uri="{FF2B5EF4-FFF2-40B4-BE49-F238E27FC236}">
                <a16:creationId xmlns:a16="http://schemas.microsoft.com/office/drawing/2014/main" id="{32A92E10-14AE-427E-801E-ADF736E12A2F}"/>
              </a:ext>
            </a:extLst>
          </p:cNvPr>
          <p:cNvSpPr txBox="1"/>
          <p:nvPr/>
        </p:nvSpPr>
        <p:spPr>
          <a:xfrm>
            <a:off x="8054943" y="4403145"/>
            <a:ext cx="2509173" cy="793872"/>
          </a:xfrm>
          <a:prstGeom prst="rect">
            <a:avLst/>
          </a:prstGeom>
          <a:noFill/>
        </p:spPr>
        <p:txBody>
          <a:bodyPr wrap="square" lIns="0" tIns="0" rIns="91440" bIns="0" rtlCol="0">
            <a:spAutoFit/>
          </a:bodyPr>
          <a:lstStyle/>
          <a:p>
            <a:pPr marL="17145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Rollen- / </a:t>
            </a:r>
            <a:r>
              <a:rPr lang="en-US" sz="1100" b="1" dirty="0" err="1">
                <a:solidFill>
                  <a:srgbClr val="545454"/>
                </a:solidFill>
                <a:latin typeface="Arial" panose="020B0604020202020204" pitchFamily="34" charset="0"/>
                <a:ea typeface="Roboto Light" charset="0"/>
                <a:cs typeface="Arial" panose="020B0604020202020204" pitchFamily="34" charset="0"/>
              </a:rPr>
              <a:t>Aufgabenverteilung</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Projektorganisation</a:t>
            </a:r>
            <a:r>
              <a:rPr lang="en-US" sz="1100" b="1" dirty="0">
                <a:solidFill>
                  <a:srgbClr val="545454"/>
                </a:solidFill>
                <a:latin typeface="Arial" panose="020B0604020202020204" pitchFamily="34" charset="0"/>
                <a:ea typeface="Roboto Light" charset="0"/>
                <a:cs typeface="Arial" panose="020B0604020202020204" pitchFamily="34" charset="0"/>
              </a:rPr>
              <a:t> und Teamwork</a:t>
            </a:r>
          </a:p>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Überblick</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zur</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Erweiterungsarbeit</a:t>
            </a: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
        <p:nvSpPr>
          <p:cNvPr id="27" name="TextBox 26">
            <a:extLst>
              <a:ext uri="{FF2B5EF4-FFF2-40B4-BE49-F238E27FC236}">
                <a16:creationId xmlns:a16="http://schemas.microsoft.com/office/drawing/2014/main" id="{41E1C074-23BC-46DB-A046-3CD61D722C80}"/>
              </a:ext>
            </a:extLst>
          </p:cNvPr>
          <p:cNvSpPr txBox="1"/>
          <p:nvPr/>
        </p:nvSpPr>
        <p:spPr>
          <a:xfrm>
            <a:off x="5241145" y="3162432"/>
            <a:ext cx="2389094" cy="387607"/>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Entwurf</a:t>
            </a:r>
            <a:r>
              <a:rPr lang="en-US" sz="1100" b="1" dirty="0">
                <a:solidFill>
                  <a:srgbClr val="545454"/>
                </a:solidFill>
                <a:latin typeface="Arial" panose="020B0604020202020204" pitchFamily="34" charset="0"/>
                <a:ea typeface="Roboto Light" charset="0"/>
                <a:cs typeface="Arial" panose="020B0604020202020204" pitchFamily="34" charset="0"/>
              </a:rPr>
              <a:t> der </a:t>
            </a:r>
            <a:r>
              <a:rPr lang="en-US" sz="1100" b="1" dirty="0" err="1">
                <a:solidFill>
                  <a:srgbClr val="545454"/>
                </a:solidFill>
                <a:latin typeface="Arial" panose="020B0604020202020204" pitchFamily="34" charset="0"/>
                <a:ea typeface="Roboto Light" charset="0"/>
                <a:cs typeface="Arial" panose="020B0604020202020204" pitchFamily="34" charset="0"/>
              </a:rPr>
              <a:t>Architektur</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Toolset</a:t>
            </a:r>
          </a:p>
        </p:txBody>
      </p:sp>
      <p:sp>
        <p:nvSpPr>
          <p:cNvPr id="29" name="TextBox 3">
            <a:extLst>
              <a:ext uri="{FF2B5EF4-FFF2-40B4-BE49-F238E27FC236}">
                <a16:creationId xmlns:a16="http://schemas.microsoft.com/office/drawing/2014/main" id="{DB6C77C0-84A4-4AE6-BE2F-DB645CB746BA}"/>
              </a:ext>
            </a:extLst>
          </p:cNvPr>
          <p:cNvSpPr txBox="1"/>
          <p:nvPr/>
        </p:nvSpPr>
        <p:spPr>
          <a:xfrm>
            <a:off x="763371" y="922026"/>
            <a:ext cx="10010774" cy="877163"/>
          </a:xfrm>
          <a:prstGeom prst="rect">
            <a:avLst/>
          </a:prstGeom>
          <a:noFill/>
        </p:spPr>
        <p:txBody>
          <a:bodyPr wrap="square" lIns="0" rIns="0" bIns="0" rtlCol="0" anchor="t">
            <a:spAutoFit/>
          </a:bodyPr>
          <a:lstStyle/>
          <a:p>
            <a:pPr>
              <a:lnSpc>
                <a:spcPct val="90000"/>
              </a:lnSpc>
            </a:pPr>
            <a:r>
              <a:rPr lang="en-US" sz="6000" b="1" dirty="0">
                <a:solidFill>
                  <a:srgbClr val="545454"/>
                </a:solidFill>
                <a:latin typeface="Arial" panose="020B0604020202020204" pitchFamily="34" charset="0"/>
                <a:cs typeface="Arial" panose="020B0604020202020204" pitchFamily="34" charset="0"/>
              </a:rPr>
              <a:t>Agenda</a:t>
            </a:r>
            <a:endParaRPr lang="fr-FR" sz="6000" b="1" dirty="0">
              <a:solidFill>
                <a:srgbClr val="545454"/>
              </a:solidFill>
              <a:latin typeface="Arial" panose="020B0604020202020204" pitchFamily="34" charset="0"/>
              <a:cs typeface="Arial" panose="020B0604020202020204" pitchFamily="34" charset="0"/>
            </a:endParaRPr>
          </a:p>
        </p:txBody>
      </p:sp>
      <p:sp>
        <p:nvSpPr>
          <p:cNvPr id="15" name="Foliennummernplatzhalter 5">
            <a:extLst>
              <a:ext uri="{FF2B5EF4-FFF2-40B4-BE49-F238E27FC236}">
                <a16:creationId xmlns:a16="http://schemas.microsoft.com/office/drawing/2014/main" id="{97DC5C9F-EE83-49DE-B9F2-E096B4813A2A}"/>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2</a:t>
            </a:fld>
            <a:endParaRPr lang="en-US" dirty="0">
              <a:solidFill>
                <a:schemeClr val="bg1">
                  <a:lumMod val="75000"/>
                </a:schemeClr>
              </a:solidFill>
            </a:endParaRPr>
          </a:p>
        </p:txBody>
      </p:sp>
      <p:sp>
        <p:nvSpPr>
          <p:cNvPr id="13" name="TextBox 113">
            <a:extLst>
              <a:ext uri="{FF2B5EF4-FFF2-40B4-BE49-F238E27FC236}">
                <a16:creationId xmlns:a16="http://schemas.microsoft.com/office/drawing/2014/main" id="{5758EB28-7F1F-4431-8D29-22B99566E3FF}"/>
              </a:ext>
            </a:extLst>
          </p:cNvPr>
          <p:cNvSpPr txBox="1"/>
          <p:nvPr/>
        </p:nvSpPr>
        <p:spPr>
          <a:xfrm>
            <a:off x="1719938" y="3814726"/>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Dennis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4" name="TextBox 113">
            <a:extLst>
              <a:ext uri="{FF2B5EF4-FFF2-40B4-BE49-F238E27FC236}">
                <a16:creationId xmlns:a16="http://schemas.microsoft.com/office/drawing/2014/main" id="{CCB70BED-C9B3-4D80-B9A4-9611FEA240F3}"/>
              </a:ext>
            </a:extLst>
          </p:cNvPr>
          <p:cNvSpPr txBox="1"/>
          <p:nvPr/>
        </p:nvSpPr>
        <p:spPr>
          <a:xfrm>
            <a:off x="5035566" y="2862065"/>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Marcus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6" name="TextBox 113">
            <a:extLst>
              <a:ext uri="{FF2B5EF4-FFF2-40B4-BE49-F238E27FC236}">
                <a16:creationId xmlns:a16="http://schemas.microsoft.com/office/drawing/2014/main" id="{3C60ED55-DD84-487D-B427-7428DF5302DA}"/>
              </a:ext>
            </a:extLst>
          </p:cNvPr>
          <p:cNvSpPr txBox="1"/>
          <p:nvPr/>
        </p:nvSpPr>
        <p:spPr>
          <a:xfrm>
            <a:off x="7861432" y="4096311"/>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Felix</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Tree>
    <p:extLst>
      <p:ext uri="{BB962C8B-B14F-4D97-AF65-F5344CB8AC3E}">
        <p14:creationId xmlns:p14="http://schemas.microsoft.com/office/powerpoint/2010/main" val="183151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299063" y="3304157"/>
            <a:ext cx="5139055" cy="747897"/>
          </a:xfrm>
          <a:prstGeom prst="rect">
            <a:avLst/>
          </a:prstGeom>
          <a:noFill/>
          <a:ln>
            <a:noFill/>
          </a:ln>
        </p:spPr>
        <p:txBody>
          <a:bodyPr wrap="square" lIns="0" tIns="0" rIns="0" bIns="0" rtlCol="0" anchor="t">
            <a:spAutoFit/>
          </a:bodyPr>
          <a:lstStyle/>
          <a:p>
            <a:pPr lvl="0">
              <a:lnSpc>
                <a:spcPct val="90000"/>
              </a:lnSpc>
              <a:defRPr/>
            </a:pPr>
            <a:r>
              <a:rPr lang="fr-FR" sz="5400" b="1" dirty="0" err="1">
                <a:gradFill flip="none" rotWithShape="1">
                  <a:gsLst>
                    <a:gs pos="0">
                      <a:schemeClr val="accent1"/>
                    </a:gs>
                    <a:gs pos="31000">
                      <a:schemeClr val="accent1">
                        <a:lumMod val="97000"/>
                        <a:lumOff val="3000"/>
                      </a:schemeClr>
                    </a:gs>
                    <a:gs pos="100000">
                      <a:srgbClr val="FFBD59"/>
                    </a:gs>
                  </a:gsLst>
                  <a:lin ang="0" scaled="1"/>
                  <a:tileRect/>
                </a:gradFill>
                <a:latin typeface="Arial" panose="020B0604020202020204" pitchFamily="34" charset="0"/>
                <a:cs typeface="Arial" panose="020B0604020202020204" pitchFamily="34" charset="0"/>
              </a:rPr>
              <a:t>Einführung</a:t>
            </a:r>
            <a:endParaRPr kumimoji="0" lang="fr-FR" sz="5400" b="1" i="0" u="none" strike="noStrike" kern="1200" cap="none" spc="0" normalizeH="0" baseline="0" noProof="0" dirty="0">
              <a:ln>
                <a:noFill/>
              </a:ln>
              <a:gradFill flip="none" rotWithShape="1">
                <a:gsLst>
                  <a:gs pos="0">
                    <a:schemeClr val="accent1"/>
                  </a:gs>
                  <a:gs pos="31000">
                    <a:schemeClr val="accent1">
                      <a:lumMod val="97000"/>
                      <a:lumOff val="3000"/>
                    </a:schemeClr>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01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8" name="Textfeld 7">
            <a:extLst>
              <a:ext uri="{FF2B5EF4-FFF2-40B4-BE49-F238E27FC236}">
                <a16:creationId xmlns:a16="http://schemas.microsoft.com/office/drawing/2014/main" id="{06AC5F52-0FEB-4703-A60B-7F72226A146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https://devstreaming-cdn.apple.com/videos/wwdc/2019/809fdcsntdrt6yhjk/809/809_designing_ipad_apps_for_mac.pdf</a:t>
            </a:r>
          </a:p>
        </p:txBody>
      </p:sp>
      <p:pic>
        <p:nvPicPr>
          <p:cNvPr id="11" name="Grafik 10">
            <a:extLst>
              <a:ext uri="{FF2B5EF4-FFF2-40B4-BE49-F238E27FC236}">
                <a16:creationId xmlns:a16="http://schemas.microsoft.com/office/drawing/2014/main" id="{80AEEDB9-52CB-4388-8066-B0DB785A8A90}"/>
              </a:ext>
            </a:extLst>
          </p:cNvPr>
          <p:cNvPicPr>
            <a:picLocks noChangeAspect="1"/>
          </p:cNvPicPr>
          <p:nvPr/>
        </p:nvPicPr>
        <p:blipFill rotWithShape="1">
          <a:blip r:embed="rId3"/>
          <a:srcRect l="9207" r="11787" b="267"/>
          <a:stretch/>
        </p:blipFill>
        <p:spPr>
          <a:xfrm>
            <a:off x="6483528" y="1547966"/>
            <a:ext cx="5294068" cy="3762067"/>
          </a:xfrm>
          <a:prstGeom prst="rect">
            <a:avLst/>
          </a:prstGeom>
        </p:spPr>
      </p:pic>
      <p:sp>
        <p:nvSpPr>
          <p:cNvPr id="10" name="Foliennummernplatzhalter 5">
            <a:extLst>
              <a:ext uri="{FF2B5EF4-FFF2-40B4-BE49-F238E27FC236}">
                <a16:creationId xmlns:a16="http://schemas.microsoft.com/office/drawing/2014/main" id="{664FAF6E-6B17-4FC5-8A18-C024DFB9458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3</a:t>
            </a:fld>
            <a:endParaRPr lang="en-US" dirty="0">
              <a:solidFill>
                <a:schemeClr val="bg1">
                  <a:lumMod val="75000"/>
                </a:schemeClr>
              </a:solidFill>
            </a:endParaRPr>
          </a:p>
        </p:txBody>
      </p:sp>
    </p:spTree>
    <p:extLst>
      <p:ext uri="{BB962C8B-B14F-4D97-AF65-F5344CB8AC3E}">
        <p14:creationId xmlns:p14="http://schemas.microsoft.com/office/powerpoint/2010/main" val="559975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flip="none" rotWithShape="1">
              <a:gsLst>
                <a:gs pos="84000">
                  <a:srgbClr val="FA974C"/>
                </a:gs>
                <a:gs pos="69000">
                  <a:srgbClr val="F6733F"/>
                </a:gs>
                <a:gs pos="0">
                  <a:srgbClr val="EF402D"/>
                </a:gs>
                <a:gs pos="100000">
                  <a:srgbClr val="FFBD59"/>
                </a:gs>
              </a:gsLst>
              <a:lin ang="0" scaled="1"/>
              <a:tileRect/>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48" name="TextBox 14">
            <a:extLst>
              <a:ext uri="{FF2B5EF4-FFF2-40B4-BE49-F238E27FC236}">
                <a16:creationId xmlns:a16="http://schemas.microsoft.com/office/drawing/2014/main" id="{0D1E50A1-EDA7-4750-852E-25CE81AB364F}"/>
              </a:ext>
            </a:extLst>
          </p:cNvPr>
          <p:cNvSpPr txBox="1"/>
          <p:nvPr/>
        </p:nvSpPr>
        <p:spPr>
          <a:xfrm>
            <a:off x="6866367" y="1338374"/>
            <a:ext cx="4501560" cy="415498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rgbClr val="F44336"/>
                </a:solidFill>
              </a:rPr>
              <a:t>&gt;</a:t>
            </a:r>
            <a:r>
              <a:rPr lang="en-US" sz="1400" dirty="0">
                <a:solidFill>
                  <a:schemeClr val="bg1"/>
                </a:solidFill>
              </a:rPr>
              <a:t> Wie </a:t>
            </a:r>
            <a:r>
              <a:rPr lang="en-US" sz="1400" dirty="0" err="1">
                <a:solidFill>
                  <a:schemeClr val="bg1"/>
                </a:solidFill>
              </a:rPr>
              <a:t>soll</a:t>
            </a:r>
            <a:r>
              <a:rPr lang="en-US" sz="1400" dirty="0">
                <a:solidFill>
                  <a:schemeClr val="bg1"/>
                </a:solidFill>
              </a:rPr>
              <a:t> </a:t>
            </a:r>
            <a:r>
              <a:rPr lang="en-US" sz="1400" dirty="0" err="1">
                <a:solidFill>
                  <a:schemeClr val="bg1"/>
                </a:solidFill>
              </a:rPr>
              <a:t>gegendert</a:t>
            </a:r>
            <a:r>
              <a:rPr lang="en-US" sz="1400" dirty="0">
                <a:solidFill>
                  <a:schemeClr val="bg1"/>
                </a:solidFill>
              </a:rPr>
              <a:t> warden?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4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rgbClr val="F44336"/>
                </a:solidFill>
              </a:rPr>
              <a:t>&gt;</a:t>
            </a:r>
            <a:r>
              <a:rPr lang="en-US" sz="1400" dirty="0">
                <a:solidFill>
                  <a:schemeClr val="bg1"/>
                </a:solidFill>
              </a:rPr>
              <a:t> </a:t>
            </a:r>
            <a:r>
              <a:rPr lang="en-US" sz="1400" dirty="0" err="1">
                <a:solidFill>
                  <a:schemeClr val="bg1"/>
                </a:solidFill>
              </a:rPr>
              <a:t>Werbeflächen</a:t>
            </a:r>
            <a:r>
              <a:rPr lang="en-US" sz="1400" dirty="0">
                <a:solidFill>
                  <a:schemeClr val="bg1"/>
                </a:solidFill>
              </a:rPr>
              <a:t> </a:t>
            </a:r>
            <a:r>
              <a:rPr lang="en-US" sz="1400" dirty="0" err="1">
                <a:solidFill>
                  <a:schemeClr val="bg1"/>
                </a:solidFill>
              </a:rPr>
              <a:t>vermieten</a:t>
            </a:r>
            <a:endParaRPr lang="en-US" sz="1400" dirty="0">
              <a:solidFill>
                <a:schemeClr val="bg1"/>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Premium-Modus </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Begrenzung</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einer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Wortanzahl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aufheben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Präsenz</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auf Social Media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herstellen</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49" name="TextBox 14">
            <a:extLst>
              <a:ext uri="{FF2B5EF4-FFF2-40B4-BE49-F238E27FC236}">
                <a16:creationId xmlns:a16="http://schemas.microsoft.com/office/drawing/2014/main" id="{D6D7CEF5-71A2-444F-B887-8B6BA9AFE137}"/>
              </a:ext>
            </a:extLst>
          </p:cNvPr>
          <p:cNvSpPr txBox="1"/>
          <p:nvPr/>
        </p:nvSpPr>
        <p:spPr>
          <a:xfrm>
            <a:off x="330799" y="1067694"/>
            <a:ext cx="5725623" cy="29837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dirty="0" err="1"/>
              <a:t>Sprache</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a:t>
            </a:r>
            <a:r>
              <a:rPr lang="en-US" sz="1400" dirty="0"/>
              <a:t> </a:t>
            </a:r>
            <a:r>
              <a:rPr lang="en-US" sz="1400" dirty="0" err="1"/>
              <a:t>Bedienung</a:t>
            </a:r>
            <a:r>
              <a:rPr lang="en-US" sz="1400" dirty="0"/>
              <a:t> </a:t>
            </a:r>
            <a:r>
              <a:rPr lang="en-US" sz="1400" dirty="0" err="1"/>
              <a:t>ist</a:t>
            </a:r>
            <a:r>
              <a:rPr lang="en-US" sz="1400" dirty="0"/>
              <a:t> </a:t>
            </a:r>
            <a:r>
              <a:rPr lang="en-US" sz="1400" dirty="0" err="1"/>
              <a:t>mittels</a:t>
            </a:r>
            <a:r>
              <a:rPr lang="en-US" sz="1400" dirty="0"/>
              <a:t> </a:t>
            </a:r>
            <a:r>
              <a:rPr lang="en-US" sz="1400" dirty="0" err="1"/>
              <a:t>einer</a:t>
            </a:r>
            <a:r>
              <a:rPr lang="en-US" sz="1400" dirty="0"/>
              <a:t> </a:t>
            </a:r>
            <a:r>
              <a:rPr lang="en-US" sz="1400" dirty="0" err="1"/>
              <a:t>Weboberfläche</a:t>
            </a:r>
            <a:r>
              <a:rPr lang="en-US" sz="1400" dirty="0"/>
              <a:t> </a:t>
            </a:r>
            <a:r>
              <a:rPr lang="en-US" sz="1400" dirty="0" err="1"/>
              <a:t>möglich</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250" name="Foliennummernplatzhalter 5">
            <a:extLst>
              <a:ext uri="{FF2B5EF4-FFF2-40B4-BE49-F238E27FC236}">
                <a16:creationId xmlns:a16="http://schemas.microsoft.com/office/drawing/2014/main" id="{713C7D92-215B-43B7-95E8-104F6EAC41E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4</a:t>
            </a:fld>
            <a:endParaRPr lang="en-US" dirty="0">
              <a:solidFill>
                <a:schemeClr val="bg1">
                  <a:lumMod val="75000"/>
                </a:schemeClr>
              </a:solidFill>
            </a:endParaRPr>
          </a:p>
        </p:txBody>
      </p:sp>
    </p:spTree>
    <p:extLst>
      <p:ext uri="{BB962C8B-B14F-4D97-AF65-F5344CB8AC3E}">
        <p14:creationId xmlns:p14="http://schemas.microsoft.com/office/powerpoint/2010/main" val="3024257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330799" y="1067694"/>
            <a:ext cx="5725623" cy="395326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b="1" dirty="0" err="1"/>
              <a:t>oder</a:t>
            </a:r>
            <a:r>
              <a:rPr lang="en-US" sz="1400" b="1" dirty="0"/>
              <a:t> </a:t>
            </a:r>
            <a:r>
              <a:rPr lang="en-US" sz="1400" b="1" dirty="0" err="1"/>
              <a:t>englischer</a:t>
            </a:r>
            <a:r>
              <a:rPr lang="en-US" sz="1400" dirty="0"/>
              <a:t> </a:t>
            </a:r>
            <a:r>
              <a:rPr lang="en-US" sz="1400" b="1" dirty="0" err="1"/>
              <a:t>Sprache</a:t>
            </a:r>
            <a:endParaRPr lang="en-US" sz="1400" b="1"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sng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lang="en-US" sz="1400" strike="sngStrike"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Automatische</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Spracherkennung</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(EN/DE)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a:t>
            </a:r>
            <a:r>
              <a:rPr lang="en-US" sz="1400" dirty="0"/>
              <a:t> </a:t>
            </a:r>
            <a:r>
              <a:rPr lang="en-US" sz="1400" dirty="0" err="1"/>
              <a:t>Bedienung</a:t>
            </a:r>
            <a:r>
              <a:rPr lang="en-US" sz="1400" dirty="0"/>
              <a:t> </a:t>
            </a:r>
            <a:r>
              <a:rPr lang="en-US" sz="1400" dirty="0" err="1"/>
              <a:t>mittels</a:t>
            </a:r>
            <a:r>
              <a:rPr lang="en-US" sz="1400" dirty="0"/>
              <a:t> </a:t>
            </a:r>
            <a:r>
              <a:rPr lang="en-US" sz="1400" dirty="0" err="1"/>
              <a:t>einer</a:t>
            </a:r>
            <a:r>
              <a:rPr lang="en-US" sz="1400" dirty="0"/>
              <a:t> </a:t>
            </a:r>
            <a:r>
              <a:rPr lang="en-US" sz="1400" dirty="0" err="1"/>
              <a:t>Weboberfläche</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 </a:t>
            </a:r>
            <a:r>
              <a:rPr lang="en-US" sz="1400" b="1" dirty="0" err="1">
                <a:solidFill>
                  <a:schemeClr val="tx2"/>
                </a:solidFill>
              </a:rPr>
              <a:t>Semantische</a:t>
            </a:r>
            <a:r>
              <a:rPr lang="en-US" sz="1400" b="1" dirty="0">
                <a:solidFill>
                  <a:schemeClr val="tx2"/>
                </a:solidFill>
              </a:rPr>
              <a:t> </a:t>
            </a:r>
            <a:r>
              <a:rPr lang="en-US" sz="1400" b="1" dirty="0" err="1">
                <a:solidFill>
                  <a:schemeClr val="tx2"/>
                </a:solidFill>
              </a:rPr>
              <a:t>Erkennung</a:t>
            </a:r>
            <a:r>
              <a:rPr lang="en-US" sz="1400" b="1" dirty="0">
                <a:solidFill>
                  <a:schemeClr val="tx2"/>
                </a:solidFill>
              </a:rPr>
              <a:t> </a:t>
            </a:r>
            <a:r>
              <a:rPr lang="en-US" sz="1400" dirty="0">
                <a:solidFill>
                  <a:schemeClr val="tx2"/>
                </a:solidFill>
              </a:rPr>
              <a:t>von </a:t>
            </a:r>
            <a:r>
              <a:rPr lang="en-US" sz="1400" dirty="0" err="1">
                <a:solidFill>
                  <a:schemeClr val="tx2"/>
                </a:solidFill>
              </a:rPr>
              <a:t>zu</a:t>
            </a:r>
            <a:r>
              <a:rPr lang="en-US" sz="1400" dirty="0">
                <a:solidFill>
                  <a:schemeClr val="tx2"/>
                </a:solidFill>
              </a:rPr>
              <a:t> </a:t>
            </a:r>
            <a:r>
              <a:rPr lang="en-US" sz="1400" dirty="0" err="1">
                <a:solidFill>
                  <a:schemeClr val="tx2"/>
                </a:solidFill>
              </a:rPr>
              <a:t>ersetzenden</a:t>
            </a:r>
            <a:r>
              <a:rPr lang="en-US" sz="1400" dirty="0">
                <a:solidFill>
                  <a:schemeClr val="tx2"/>
                </a:solidFill>
              </a:rPr>
              <a:t> </a:t>
            </a:r>
            <a:r>
              <a:rPr lang="en-US" sz="1400" dirty="0" err="1">
                <a:solidFill>
                  <a:schemeClr val="tx2"/>
                </a:solidFill>
              </a:rPr>
              <a:t>Wörter</a:t>
            </a:r>
            <a:r>
              <a:rPr lang="en-US" sz="1400" dirty="0">
                <a:solidFill>
                  <a:schemeClr val="tx2"/>
                </a:solidFill>
              </a:rPr>
              <a:t> </a:t>
            </a:r>
            <a:br>
              <a:rPr lang="en-US" sz="1400" dirty="0">
                <a:solidFill>
                  <a:schemeClr val="tx2"/>
                </a:solidFill>
              </a:rPr>
            </a:br>
            <a:r>
              <a:rPr lang="en-US" sz="1400" dirty="0">
                <a:solidFill>
                  <a:schemeClr val="tx2"/>
                </a:solidFill>
              </a:rPr>
              <a:t>   (</a:t>
            </a:r>
            <a:r>
              <a:rPr kumimoji="0" lang="en-US" sz="140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Nebensatzkorrektur</a:t>
            </a:r>
            <a:r>
              <a:rPr kumimoji="0" lang="en-US" sz="140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t>
            </a: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B050"/>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52" name="Pfeil: nach rechts 251">
            <a:extLst>
              <a:ext uri="{FF2B5EF4-FFF2-40B4-BE49-F238E27FC236}">
                <a16:creationId xmlns:a16="http://schemas.microsoft.com/office/drawing/2014/main" id="{C7382FB6-0BC8-459E-B56A-F33F16ACA8AB}"/>
              </a:ext>
            </a:extLst>
          </p:cNvPr>
          <p:cNvSpPr/>
          <p:nvPr/>
        </p:nvSpPr>
        <p:spPr>
          <a:xfrm rot="10800000">
            <a:off x="5453358" y="4399078"/>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3" name="Pfeil: nach rechts 252">
            <a:extLst>
              <a:ext uri="{FF2B5EF4-FFF2-40B4-BE49-F238E27FC236}">
                <a16:creationId xmlns:a16="http://schemas.microsoft.com/office/drawing/2014/main" id="{51714605-C34C-4CF6-BE0D-961FD6596CF6}"/>
              </a:ext>
            </a:extLst>
          </p:cNvPr>
          <p:cNvSpPr/>
          <p:nvPr/>
        </p:nvSpPr>
        <p:spPr>
          <a:xfrm rot="10800000">
            <a:off x="5453357" y="3423665"/>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4" name="Pfeil: nach rechts 253">
            <a:extLst>
              <a:ext uri="{FF2B5EF4-FFF2-40B4-BE49-F238E27FC236}">
                <a16:creationId xmlns:a16="http://schemas.microsoft.com/office/drawing/2014/main" id="{38E77186-E19E-4F16-B19C-119CA4A7879E}"/>
              </a:ext>
            </a:extLst>
          </p:cNvPr>
          <p:cNvSpPr/>
          <p:nvPr/>
        </p:nvSpPr>
        <p:spPr>
          <a:xfrm rot="10800000">
            <a:off x="5453357" y="2200214"/>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5" name="Pfeil: nach rechts 254">
            <a:extLst>
              <a:ext uri="{FF2B5EF4-FFF2-40B4-BE49-F238E27FC236}">
                <a16:creationId xmlns:a16="http://schemas.microsoft.com/office/drawing/2014/main" id="{16C644D2-E8BA-4630-870B-97461C5DF3D8}"/>
              </a:ext>
            </a:extLst>
          </p:cNvPr>
          <p:cNvSpPr/>
          <p:nvPr/>
        </p:nvSpPr>
        <p:spPr>
          <a:xfrm>
            <a:off x="6095999" y="1881896"/>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1" name="TextBox 14">
            <a:extLst>
              <a:ext uri="{FF2B5EF4-FFF2-40B4-BE49-F238E27FC236}">
                <a16:creationId xmlns:a16="http://schemas.microsoft.com/office/drawing/2014/main" id="{6B59C805-D811-4AF8-AD1E-3EFF74DBC2B6}"/>
              </a:ext>
            </a:extLst>
          </p:cNvPr>
          <p:cNvSpPr txBox="1"/>
          <p:nvPr/>
        </p:nvSpPr>
        <p:spPr>
          <a:xfrm>
            <a:off x="6866367" y="1338374"/>
            <a:ext cx="4501560" cy="415498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chemeClr val="tx1">
                    <a:lumMod val="75000"/>
                    <a:lumOff val="25000"/>
                  </a:schemeClr>
                </a:solidFill>
              </a:rPr>
              <a:t>&gt;</a:t>
            </a:r>
            <a:r>
              <a:rPr lang="en-US" sz="1400" dirty="0">
                <a:solidFill>
                  <a:schemeClr val="tx1">
                    <a:lumMod val="75000"/>
                    <a:lumOff val="25000"/>
                  </a:schemeClr>
                </a:solidFill>
              </a:rPr>
              <a:t> Wie </a:t>
            </a:r>
            <a:r>
              <a:rPr lang="en-US" sz="1400" dirty="0" err="1">
                <a:solidFill>
                  <a:schemeClr val="tx1">
                    <a:lumMod val="75000"/>
                    <a:lumOff val="25000"/>
                  </a:schemeClr>
                </a:solidFill>
              </a:rPr>
              <a:t>soll</a:t>
            </a:r>
            <a:r>
              <a:rPr lang="en-US" sz="1400" dirty="0">
                <a:solidFill>
                  <a:schemeClr val="tx1">
                    <a:lumMod val="75000"/>
                    <a:lumOff val="25000"/>
                  </a:schemeClr>
                </a:solidFill>
              </a:rPr>
              <a:t> </a:t>
            </a:r>
            <a:r>
              <a:rPr lang="en-US" sz="1400" dirty="0" err="1">
                <a:solidFill>
                  <a:schemeClr val="tx1">
                    <a:lumMod val="75000"/>
                    <a:lumOff val="25000"/>
                  </a:schemeClr>
                </a:solidFill>
              </a:rPr>
              <a:t>gegendert</a:t>
            </a:r>
            <a:r>
              <a:rPr lang="en-US" sz="1400" dirty="0">
                <a:solidFill>
                  <a:schemeClr val="tx1">
                    <a:lumMod val="75000"/>
                    <a:lumOff val="25000"/>
                  </a:schemeClr>
                </a:solidFill>
              </a:rPr>
              <a:t> </a:t>
            </a:r>
            <a:r>
              <a:rPr lang="en-US" sz="1400" dirty="0" err="1">
                <a:solidFill>
                  <a:schemeClr val="tx1">
                    <a:lumMod val="75000"/>
                    <a:lumOff val="25000"/>
                  </a:schemeClr>
                </a:solidFill>
              </a:rPr>
              <a:t>werden</a:t>
            </a:r>
            <a:r>
              <a:rPr lang="en-US" sz="1400" dirty="0">
                <a:solidFill>
                  <a:schemeClr val="tx1">
                    <a:lumMod val="75000"/>
                    <a:lumOff val="25000"/>
                  </a:schemeClr>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4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chemeClr val="tx1">
                    <a:lumMod val="75000"/>
                    <a:lumOff val="25000"/>
                  </a:schemeClr>
                </a:solidFill>
              </a:rPr>
              <a:t>&gt;</a:t>
            </a:r>
            <a:r>
              <a:rPr lang="en-US" sz="1400" dirty="0">
                <a:solidFill>
                  <a:schemeClr val="tx1">
                    <a:lumMod val="75000"/>
                    <a:lumOff val="25000"/>
                  </a:schemeClr>
                </a:solidFill>
              </a:rPr>
              <a:t> </a:t>
            </a:r>
            <a:r>
              <a:rPr lang="en-US" sz="1400" dirty="0" err="1">
                <a:solidFill>
                  <a:schemeClr val="tx1">
                    <a:lumMod val="75000"/>
                    <a:lumOff val="25000"/>
                  </a:schemeClr>
                </a:solidFill>
              </a:rPr>
              <a:t>Werbeflächen</a:t>
            </a:r>
            <a:r>
              <a:rPr lang="en-US" sz="1400" dirty="0">
                <a:solidFill>
                  <a:schemeClr val="tx1">
                    <a:lumMod val="75000"/>
                    <a:lumOff val="25000"/>
                  </a:schemeClr>
                </a:solidFill>
              </a:rPr>
              <a:t> </a:t>
            </a:r>
            <a:r>
              <a:rPr lang="en-US" sz="1400" dirty="0" err="1">
                <a:solidFill>
                  <a:schemeClr val="tx1">
                    <a:lumMod val="75000"/>
                    <a:lumOff val="25000"/>
                  </a:schemeClr>
                </a:solidFill>
              </a:rPr>
              <a:t>vermieten</a:t>
            </a:r>
            <a:endParaRPr lang="en-US" sz="1400" dirty="0">
              <a:solidFill>
                <a:schemeClr val="tx1">
                  <a:lumMod val="75000"/>
                  <a:lumOff val="25000"/>
                </a:schemeClr>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Premium-Modus </a:t>
            </a:r>
            <a:b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Begrenzung</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einer</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Wortanzahl</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aufheben</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Präsenz</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auf Social Media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herstellen</a:t>
            </a:r>
            <a:endPar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endParaRPr>
          </a:p>
        </p:txBody>
      </p:sp>
      <p:sp>
        <p:nvSpPr>
          <p:cNvPr id="248" name="Foliennummernplatzhalter 5">
            <a:extLst>
              <a:ext uri="{FF2B5EF4-FFF2-40B4-BE49-F238E27FC236}">
                <a16:creationId xmlns:a16="http://schemas.microsoft.com/office/drawing/2014/main" id="{056A919D-4709-41AC-BD30-AD8D119ED336}"/>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5</a:t>
            </a:fld>
            <a:endParaRPr lang="en-US" dirty="0">
              <a:solidFill>
                <a:schemeClr val="bg1">
                  <a:lumMod val="75000"/>
                </a:schemeClr>
              </a:solidFill>
            </a:endParaRPr>
          </a:p>
        </p:txBody>
      </p:sp>
    </p:spTree>
    <p:extLst>
      <p:ext uri="{BB962C8B-B14F-4D97-AF65-F5344CB8AC3E}">
        <p14:creationId xmlns:p14="http://schemas.microsoft.com/office/powerpoint/2010/main" val="402761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prstClr val="white"/>
              </a:solidFill>
              <a:latin typeface="Segoe UI"/>
            </a:endParaRPr>
          </a:p>
        </p:txBody>
      </p:sp>
      <p:sp>
        <p:nvSpPr>
          <p:cNvPr id="4" name="Rechteck 3">
            <a:extLst>
              <a:ext uri="{FF2B5EF4-FFF2-40B4-BE49-F238E27FC236}">
                <a16:creationId xmlns:a16="http://schemas.microsoft.com/office/drawing/2014/main" id="{FFE518FF-7A12-43BB-B9AD-A26810370B75}"/>
              </a:ext>
            </a:extLst>
          </p:cNvPr>
          <p:cNvSpPr/>
          <p:nvPr/>
        </p:nvSpPr>
        <p:spPr>
          <a:xfrm>
            <a:off x="-2" y="300528"/>
            <a:ext cx="12192000" cy="6065405"/>
          </a:xfrm>
          <a:prstGeom prst="rect">
            <a:avLst/>
          </a:prstGeom>
          <a:solidFill>
            <a:schemeClr val="tx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7" name="Shape 271">
            <a:extLst>
              <a:ext uri="{FF2B5EF4-FFF2-40B4-BE49-F238E27FC236}">
                <a16:creationId xmlns:a16="http://schemas.microsoft.com/office/drawing/2014/main" id="{E33801B8-E5AD-4133-A522-2045C1915928}"/>
              </a:ext>
            </a:extLst>
          </p:cNvPr>
          <p:cNvGrpSpPr/>
          <p:nvPr/>
        </p:nvGrpSpPr>
        <p:grpSpPr>
          <a:xfrm>
            <a:off x="164133" y="129817"/>
            <a:ext cx="5723500" cy="3152260"/>
            <a:chOff x="6803275" y="284019"/>
            <a:chExt cx="2212050" cy="2648420"/>
          </a:xfrm>
        </p:grpSpPr>
        <p:pic>
          <p:nvPicPr>
            <p:cNvPr id="10" name="Shape 272">
              <a:extLst>
                <a:ext uri="{FF2B5EF4-FFF2-40B4-BE49-F238E27FC236}">
                  <a16:creationId xmlns:a16="http://schemas.microsoft.com/office/drawing/2014/main" id="{C2BB6151-1157-40CD-B74A-70E806B7315D}"/>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2" name="Shape 273" descr="Stück Klebeband, mit dem eine Notiz auf der Folie befestigt ist">
              <a:extLst>
                <a:ext uri="{FF2B5EF4-FFF2-40B4-BE49-F238E27FC236}">
                  <a16:creationId xmlns:a16="http://schemas.microsoft.com/office/drawing/2014/main" id="{A4DF01FC-9F25-491F-8F0B-D3DF8F4475B2}"/>
                </a:ext>
              </a:extLst>
            </p:cNvPr>
            <p:cNvPicPr preferRelativeResize="0"/>
            <p:nvPr/>
          </p:nvPicPr>
          <p:blipFill rotWithShape="1">
            <a:blip r:embed="rId4">
              <a:alphaModFix/>
            </a:blip>
            <a:srcRect l="9244" t="5926" r="2118" b="10011"/>
            <a:stretch/>
          </p:blipFill>
          <p:spPr>
            <a:xfrm rot="409796">
              <a:off x="7509939" y="284019"/>
              <a:ext cx="671900" cy="382687"/>
            </a:xfrm>
            <a:prstGeom prst="rect">
              <a:avLst/>
            </a:prstGeom>
            <a:noFill/>
            <a:ln>
              <a:noFill/>
            </a:ln>
          </p:spPr>
        </p:pic>
      </p:grpSp>
      <p:sp>
        <p:nvSpPr>
          <p:cNvPr id="13" name="Shape 274">
            <a:extLst>
              <a:ext uri="{FF2B5EF4-FFF2-40B4-BE49-F238E27FC236}">
                <a16:creationId xmlns:a16="http://schemas.microsoft.com/office/drawing/2014/main" id="{AB4CE224-A380-4F42-85EA-18226F729784}"/>
              </a:ext>
            </a:extLst>
          </p:cNvPr>
          <p:cNvSpPr txBox="1"/>
          <p:nvPr/>
        </p:nvSpPr>
        <p:spPr>
          <a:xfrm>
            <a:off x="574433" y="434566"/>
            <a:ext cx="4956689" cy="2678190"/>
          </a:xfrm>
          <a:prstGeom prst="rect">
            <a:avLst/>
          </a:prstGeom>
          <a:noFill/>
          <a:ln>
            <a:noFill/>
          </a:ln>
        </p:spPr>
        <p:txBody>
          <a:bodyPr wrap="square" lIns="91425" tIns="91425" rIns="91425" bIns="91425" anchor="t" anchorCtr="0">
            <a:noAutofit/>
          </a:bodyPr>
          <a:lstStyle/>
          <a:p>
            <a:pPr algn="just"/>
            <a:endParaRPr lang="de-DE" dirty="0">
              <a:latin typeface="Lato"/>
              <a:ea typeface="Lato"/>
              <a:cs typeface="Lato"/>
              <a:sym typeface="Raleway"/>
            </a:endParaRPr>
          </a:p>
          <a:p>
            <a:pPr algn="just"/>
            <a:endParaRPr lang="de-DE" dirty="0">
              <a:latin typeface="Lato"/>
              <a:ea typeface="Lato"/>
              <a:cs typeface="Lato"/>
              <a:sym typeface="Raleway"/>
            </a:endParaRPr>
          </a:p>
          <a:p>
            <a:r>
              <a:rPr lang="de-DE" sz="1700" dirty="0">
                <a:latin typeface="Lato"/>
                <a:ea typeface="Lato"/>
                <a:cs typeface="Lato"/>
                <a:sym typeface="Raleway"/>
              </a:rPr>
              <a:t>- Organisation zentral im GitHub </a:t>
            </a:r>
            <a:br>
              <a:rPr lang="de-DE" sz="1700" dirty="0">
                <a:latin typeface="Lato"/>
                <a:ea typeface="Lato"/>
                <a:cs typeface="Lato"/>
                <a:sym typeface="Raleway"/>
              </a:rPr>
            </a:br>
            <a:r>
              <a:rPr lang="de-DE" sz="1700" dirty="0">
                <a:latin typeface="Lato"/>
                <a:ea typeface="Lato"/>
                <a:cs typeface="Lato"/>
                <a:sym typeface="Wingdings" panose="05000000000000000000" pitchFamily="2" charset="2"/>
              </a:rPr>
              <a:t></a:t>
            </a:r>
            <a:r>
              <a:rPr lang="de-DE" sz="1700" dirty="0">
                <a:latin typeface="Lato"/>
                <a:ea typeface="Lato"/>
                <a:cs typeface="Lato"/>
                <a:sym typeface="Raleway"/>
              </a:rPr>
              <a:t> </a:t>
            </a:r>
            <a:r>
              <a:rPr lang="de-DE" sz="1700" dirty="0" err="1">
                <a:latin typeface="Lato"/>
                <a:ea typeface="Lato"/>
                <a:cs typeface="Lato"/>
                <a:sym typeface="Raleway"/>
              </a:rPr>
              <a:t>Issues</a:t>
            </a:r>
            <a:r>
              <a:rPr lang="de-DE" sz="1700" dirty="0">
                <a:latin typeface="Lato"/>
                <a:ea typeface="Lato"/>
                <a:cs typeface="Lato"/>
                <a:sym typeface="Raleway"/>
              </a:rPr>
              <a:t> als transparent zu-  geteilte Aufgabenpakete </a:t>
            </a:r>
            <a:br>
              <a:rPr lang="de-DE" sz="1700" dirty="0">
                <a:latin typeface="Lato"/>
                <a:ea typeface="Lato"/>
                <a:cs typeface="Lato"/>
                <a:sym typeface="Raleway"/>
              </a:rPr>
            </a:br>
            <a:r>
              <a:rPr lang="de-DE" sz="1700" dirty="0">
                <a:latin typeface="Lato"/>
                <a:ea typeface="Lato"/>
                <a:cs typeface="Lato"/>
                <a:sym typeface="Wingdings" panose="05000000000000000000" pitchFamily="2" charset="2"/>
              </a:rPr>
              <a:t></a:t>
            </a:r>
            <a:r>
              <a:rPr lang="de-DE" sz="1700" dirty="0">
                <a:latin typeface="Lato"/>
                <a:ea typeface="Lato"/>
                <a:cs typeface="Lato"/>
                <a:sym typeface="Raleway"/>
              </a:rPr>
              <a:t> Milestones als Deadlines</a:t>
            </a:r>
          </a:p>
          <a:p>
            <a:r>
              <a:rPr lang="de-DE" sz="1700" dirty="0">
                <a:latin typeface="Lato"/>
                <a:ea typeface="Lato"/>
                <a:cs typeface="Lato"/>
                <a:sym typeface="Wingdings" panose="05000000000000000000" pitchFamily="2" charset="2"/>
              </a:rPr>
              <a:t></a:t>
            </a:r>
            <a:r>
              <a:rPr lang="de-DE" sz="1700" dirty="0">
                <a:latin typeface="Lato"/>
                <a:ea typeface="Lato"/>
                <a:cs typeface="Lato"/>
              </a:rPr>
              <a:t> Eine Sammelstelle für alle Projekt-Artefakte</a:t>
            </a:r>
          </a:p>
          <a:p>
            <a:r>
              <a:rPr lang="de-DE" sz="1700" dirty="0">
                <a:latin typeface="Lato"/>
                <a:ea typeface="Lato"/>
                <a:cs typeface="Lato"/>
              </a:rPr>
              <a:t>- Regelmäßige wöchentliche </a:t>
            </a:r>
            <a:r>
              <a:rPr lang="de-DE" sz="1700" dirty="0" err="1">
                <a:latin typeface="Lato"/>
                <a:ea typeface="Lato"/>
                <a:cs typeface="Lato"/>
              </a:rPr>
              <a:t>Standups</a:t>
            </a:r>
            <a:endParaRPr lang="de-DE" sz="1700" dirty="0">
              <a:latin typeface="Lato"/>
              <a:ea typeface="Lato"/>
              <a:cs typeface="Lato"/>
            </a:endParaRPr>
          </a:p>
          <a:p>
            <a:r>
              <a:rPr lang="de-DE" sz="1700" dirty="0">
                <a:latin typeface="Lato"/>
                <a:ea typeface="Lato"/>
                <a:cs typeface="Lato"/>
              </a:rPr>
              <a:t>- Frühes Erarbeiten von Pufferzeit für Notfälle</a:t>
            </a:r>
          </a:p>
        </p:txBody>
      </p:sp>
      <p:sp>
        <p:nvSpPr>
          <p:cNvPr id="3" name="TextBox 113">
            <a:extLst>
              <a:ext uri="{FF2B5EF4-FFF2-40B4-BE49-F238E27FC236}">
                <a16:creationId xmlns:a16="http://schemas.microsoft.com/office/drawing/2014/main" id="{C44EFC60-ED0A-476A-81B1-0A2116868BB6}"/>
              </a:ext>
            </a:extLst>
          </p:cNvPr>
          <p:cNvSpPr txBox="1"/>
          <p:nvPr/>
        </p:nvSpPr>
        <p:spPr>
          <a:xfrm>
            <a:off x="1971654" y="687063"/>
            <a:ext cx="2091426" cy="295466"/>
          </a:xfrm>
          <a:prstGeom prst="rect">
            <a:avLst/>
          </a:prstGeom>
          <a:noFill/>
        </p:spPr>
        <p:txBody>
          <a:bodyPr wrap="square" lIns="0" tIns="0" rIns="0" bIns="0" rtlCol="0" anchor="t">
            <a:spAutoFit/>
          </a:bodyPr>
          <a:lstStyle/>
          <a:p>
            <a:pPr>
              <a:lnSpc>
                <a:spcPct val="80000"/>
              </a:lnSpc>
              <a:defRPr/>
            </a:pPr>
            <a:r>
              <a:rPr lang="en-US" sz="2400" b="1" dirty="0">
                <a:latin typeface="Arial"/>
                <a:ea typeface="Roboto"/>
                <a:cs typeface="Arial"/>
              </a:rPr>
              <a:t>Was war gut?</a:t>
            </a:r>
            <a:endParaRPr lang="de-DE">
              <a:cs typeface="Segoe UI"/>
            </a:endParaRPr>
          </a:p>
        </p:txBody>
      </p:sp>
      <p:grpSp>
        <p:nvGrpSpPr>
          <p:cNvPr id="15" name="Shape 271">
            <a:extLst>
              <a:ext uri="{FF2B5EF4-FFF2-40B4-BE49-F238E27FC236}">
                <a16:creationId xmlns:a16="http://schemas.microsoft.com/office/drawing/2014/main" id="{E5ABA130-D986-4DBA-A929-4480BC3EC15B}"/>
              </a:ext>
            </a:extLst>
          </p:cNvPr>
          <p:cNvGrpSpPr/>
          <p:nvPr/>
        </p:nvGrpSpPr>
        <p:grpSpPr>
          <a:xfrm>
            <a:off x="6161521" y="167928"/>
            <a:ext cx="5723500" cy="3114148"/>
            <a:chOff x="6803275" y="316039"/>
            <a:chExt cx="2212050" cy="2616400"/>
          </a:xfrm>
        </p:grpSpPr>
        <p:pic>
          <p:nvPicPr>
            <p:cNvPr id="16" name="Shape 272">
              <a:extLst>
                <a:ext uri="{FF2B5EF4-FFF2-40B4-BE49-F238E27FC236}">
                  <a16:creationId xmlns:a16="http://schemas.microsoft.com/office/drawing/2014/main" id="{78DF2B52-C3DB-46DE-A942-CB507E8ADB0D}"/>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7" name="Shape 273" descr="Stück Klebeband, mit dem eine Notiz auf der Folie befestigt ist">
              <a:extLst>
                <a:ext uri="{FF2B5EF4-FFF2-40B4-BE49-F238E27FC236}">
                  <a16:creationId xmlns:a16="http://schemas.microsoft.com/office/drawing/2014/main" id="{0AD84C95-5B48-420C-B46C-4879E4967738}"/>
                </a:ext>
              </a:extLst>
            </p:cNvPr>
            <p:cNvPicPr preferRelativeResize="0"/>
            <p:nvPr/>
          </p:nvPicPr>
          <p:blipFill rotWithShape="1">
            <a:blip r:embed="rId4">
              <a:alphaModFix/>
            </a:blip>
            <a:srcRect l="9244" t="5926" r="2118" b="10011"/>
            <a:stretch/>
          </p:blipFill>
          <p:spPr>
            <a:xfrm rot="154826">
              <a:off x="7596075" y="316039"/>
              <a:ext cx="671900" cy="382687"/>
            </a:xfrm>
            <a:prstGeom prst="rect">
              <a:avLst/>
            </a:prstGeom>
            <a:noFill/>
            <a:ln>
              <a:noFill/>
            </a:ln>
          </p:spPr>
        </p:pic>
      </p:grpSp>
      <p:sp>
        <p:nvSpPr>
          <p:cNvPr id="18" name="Shape 274">
            <a:extLst>
              <a:ext uri="{FF2B5EF4-FFF2-40B4-BE49-F238E27FC236}">
                <a16:creationId xmlns:a16="http://schemas.microsoft.com/office/drawing/2014/main" id="{AFB0A3BB-2920-43CE-BC51-7B41051E3C99}"/>
              </a:ext>
            </a:extLst>
          </p:cNvPr>
          <p:cNvSpPr txBox="1"/>
          <p:nvPr/>
        </p:nvSpPr>
        <p:spPr>
          <a:xfrm>
            <a:off x="6706292" y="434566"/>
            <a:ext cx="4804289"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pPr algn="just"/>
            <a:endParaRPr lang="de-DE" sz="1700" dirty="0">
              <a:latin typeface="Lato"/>
              <a:ea typeface="Lato"/>
              <a:cs typeface="Lato"/>
            </a:endParaRPr>
          </a:p>
          <a:p>
            <a:pPr algn="just"/>
            <a:endParaRPr lang="de-DE" sz="1700" dirty="0">
              <a:latin typeface="Lato"/>
              <a:ea typeface="Lato"/>
              <a:cs typeface="Lato"/>
            </a:endParaRPr>
          </a:p>
          <a:p>
            <a:pPr algn="just"/>
            <a:r>
              <a:rPr lang="de-DE" sz="1700" dirty="0">
                <a:latin typeface="Lato"/>
                <a:ea typeface="Lato"/>
                <a:cs typeface="Lato"/>
              </a:rPr>
              <a:t>- </a:t>
            </a:r>
            <a:r>
              <a:rPr lang="de-DE" sz="1700" b="1" dirty="0">
                <a:latin typeface="Lato"/>
                <a:ea typeface="Lato"/>
                <a:cs typeface="Lato"/>
              </a:rPr>
              <a:t>Zeitbudget</a:t>
            </a:r>
            <a:r>
              <a:rPr lang="de-DE" sz="1700" dirty="0">
                <a:latin typeface="Lato"/>
                <a:ea typeface="Lato"/>
                <a:cs typeface="Lato"/>
              </a:rPr>
              <a:t> und inhaltliche Aufteilung von Präsentationen nicht optimal</a:t>
            </a:r>
          </a:p>
          <a:p>
            <a:pPr algn="just"/>
            <a:endParaRPr lang="de-DE" sz="1700" dirty="0">
              <a:latin typeface="Lato"/>
              <a:ea typeface="Lato"/>
              <a:cs typeface="Lato"/>
            </a:endParaRPr>
          </a:p>
        </p:txBody>
      </p:sp>
      <p:sp>
        <p:nvSpPr>
          <p:cNvPr id="19" name="TextBox 113">
            <a:extLst>
              <a:ext uri="{FF2B5EF4-FFF2-40B4-BE49-F238E27FC236}">
                <a16:creationId xmlns:a16="http://schemas.microsoft.com/office/drawing/2014/main" id="{59E1055C-1873-4B34-8E07-388BCBD855F8}"/>
              </a:ext>
            </a:extLst>
          </p:cNvPr>
          <p:cNvSpPr txBox="1"/>
          <p:nvPr/>
        </p:nvSpPr>
        <p:spPr>
          <a:xfrm>
            <a:off x="6346432" y="687063"/>
            <a:ext cx="5211142" cy="295466"/>
          </a:xfrm>
          <a:prstGeom prst="rect">
            <a:avLst/>
          </a:prstGeom>
          <a:noFill/>
        </p:spPr>
        <p:txBody>
          <a:bodyPr wrap="square" lIns="0" tIns="0" rIns="0" bIns="0" rtlCol="0" anchor="t">
            <a:spAutoFit/>
          </a:bodyPr>
          <a:lstStyle/>
          <a:p>
            <a:pPr algn="ctr">
              <a:lnSpc>
                <a:spcPct val="80000"/>
              </a:lnSpc>
              <a:defRPr/>
            </a:pPr>
            <a:r>
              <a:rPr lang="en-US" sz="2400" b="1" dirty="0">
                <a:latin typeface="Arial"/>
                <a:ea typeface="Roboto"/>
                <a:cs typeface="Arial"/>
              </a:rPr>
              <a:t>Was </a:t>
            </a:r>
            <a:r>
              <a:rPr lang="en-US" sz="2400" b="1" dirty="0" err="1">
                <a:latin typeface="Arial"/>
                <a:ea typeface="Roboto"/>
                <a:cs typeface="Arial"/>
              </a:rPr>
              <a:t>kann</a:t>
            </a:r>
            <a:r>
              <a:rPr lang="en-US" sz="2400" b="1" dirty="0">
                <a:latin typeface="Arial"/>
                <a:ea typeface="Roboto"/>
                <a:cs typeface="Arial"/>
              </a:rPr>
              <a:t> </a:t>
            </a:r>
            <a:r>
              <a:rPr lang="en-US" sz="2400" b="1" dirty="0" err="1">
                <a:latin typeface="Arial"/>
                <a:ea typeface="Roboto"/>
                <a:cs typeface="Arial"/>
              </a:rPr>
              <a:t>verbessert</a:t>
            </a:r>
            <a:r>
              <a:rPr lang="en-US" sz="2400" b="1" dirty="0">
                <a:latin typeface="Arial"/>
                <a:ea typeface="Roboto"/>
                <a:cs typeface="Arial"/>
              </a:rPr>
              <a:t> </a:t>
            </a:r>
            <a:r>
              <a:rPr lang="en-US" sz="2400" b="1" dirty="0" err="1">
                <a:latin typeface="Arial"/>
                <a:ea typeface="Roboto"/>
                <a:cs typeface="Arial"/>
              </a:rPr>
              <a:t>werden</a:t>
            </a:r>
            <a:r>
              <a:rPr lang="en-US" sz="2400" b="1" dirty="0">
                <a:latin typeface="Arial"/>
                <a:ea typeface="Roboto"/>
                <a:cs typeface="Arial"/>
              </a:rPr>
              <a:t>?</a:t>
            </a:r>
            <a:endParaRPr lang="de-DE" dirty="0"/>
          </a:p>
        </p:txBody>
      </p:sp>
      <p:grpSp>
        <p:nvGrpSpPr>
          <p:cNvPr id="27" name="Shape 271">
            <a:extLst>
              <a:ext uri="{FF2B5EF4-FFF2-40B4-BE49-F238E27FC236}">
                <a16:creationId xmlns:a16="http://schemas.microsoft.com/office/drawing/2014/main" id="{1B3850EC-41A7-4ECB-BB44-F770026336E0}"/>
              </a:ext>
            </a:extLst>
          </p:cNvPr>
          <p:cNvGrpSpPr/>
          <p:nvPr/>
        </p:nvGrpSpPr>
        <p:grpSpPr>
          <a:xfrm>
            <a:off x="164132" y="3251786"/>
            <a:ext cx="5723500" cy="3114148"/>
            <a:chOff x="6803275" y="316039"/>
            <a:chExt cx="2212050" cy="2616400"/>
          </a:xfrm>
        </p:grpSpPr>
        <p:pic>
          <p:nvPicPr>
            <p:cNvPr id="28" name="Shape 272">
              <a:extLst>
                <a:ext uri="{FF2B5EF4-FFF2-40B4-BE49-F238E27FC236}">
                  <a16:creationId xmlns:a16="http://schemas.microsoft.com/office/drawing/2014/main" id="{3DFA3028-0C39-4E61-BE17-62B4FCEF10D1}"/>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29" name="Shape 273" descr="Stück Klebeband, mit dem eine Notiz auf der Folie befestigt ist">
              <a:extLst>
                <a:ext uri="{FF2B5EF4-FFF2-40B4-BE49-F238E27FC236}">
                  <a16:creationId xmlns:a16="http://schemas.microsoft.com/office/drawing/2014/main" id="{3779B8C2-6563-46D0-9363-5DF682F436D8}"/>
                </a:ext>
              </a:extLst>
            </p:cNvPr>
            <p:cNvPicPr preferRelativeResize="0"/>
            <p:nvPr/>
          </p:nvPicPr>
          <p:blipFill rotWithShape="1">
            <a:blip r:embed="rId4">
              <a:alphaModFix/>
            </a:blip>
            <a:srcRect l="9244" t="5926" r="2118" b="10011"/>
            <a:stretch/>
          </p:blipFill>
          <p:spPr>
            <a:xfrm rot="21351550">
              <a:off x="7596075" y="316039"/>
              <a:ext cx="671900" cy="382687"/>
            </a:xfrm>
            <a:prstGeom prst="rect">
              <a:avLst/>
            </a:prstGeom>
            <a:noFill/>
            <a:ln>
              <a:noFill/>
            </a:ln>
          </p:spPr>
        </p:pic>
      </p:grpSp>
      <p:sp>
        <p:nvSpPr>
          <p:cNvPr id="30" name="Shape 274">
            <a:extLst>
              <a:ext uri="{FF2B5EF4-FFF2-40B4-BE49-F238E27FC236}">
                <a16:creationId xmlns:a16="http://schemas.microsoft.com/office/drawing/2014/main" id="{A3B71F39-5FB2-4BCB-A8D7-9DEA3D374B36}"/>
              </a:ext>
            </a:extLst>
          </p:cNvPr>
          <p:cNvSpPr txBox="1"/>
          <p:nvPr/>
        </p:nvSpPr>
        <p:spPr>
          <a:xfrm>
            <a:off x="574432" y="3518424"/>
            <a:ext cx="4956689"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endParaRPr lang="de-DE" sz="1700" dirty="0">
              <a:ea typeface="+mn-lt"/>
              <a:cs typeface="+mn-lt"/>
            </a:endParaRPr>
          </a:p>
          <a:p>
            <a:endParaRPr lang="de-DE" sz="1700" dirty="0">
              <a:ea typeface="+mn-lt"/>
              <a:cs typeface="+mn-lt"/>
            </a:endParaRPr>
          </a:p>
          <a:p>
            <a:r>
              <a:rPr lang="de-DE" sz="1700" dirty="0">
                <a:ea typeface="+mn-lt"/>
                <a:cs typeface="+mn-lt"/>
              </a:rPr>
              <a:t>- </a:t>
            </a:r>
            <a:r>
              <a:rPr lang="de-DE" sz="1700" b="1" dirty="0">
                <a:ea typeface="+mn-lt"/>
                <a:cs typeface="+mn-lt"/>
              </a:rPr>
              <a:t>zusätzliche Abstimmungsrunden </a:t>
            </a:r>
            <a:r>
              <a:rPr lang="de-DE" sz="1700" dirty="0">
                <a:ea typeface="+mn-lt"/>
                <a:cs typeface="+mn-lt"/>
              </a:rPr>
              <a:t>extra zum Halten der Präsentationen an sich </a:t>
            </a:r>
            <a:br>
              <a:rPr lang="de-DE" sz="1700" dirty="0">
                <a:ea typeface="+mn-lt"/>
                <a:cs typeface="+mn-lt"/>
              </a:rPr>
            </a:br>
            <a:r>
              <a:rPr lang="de-DE" sz="1700" dirty="0">
                <a:ea typeface="+mn-lt"/>
                <a:cs typeface="+mn-lt"/>
              </a:rPr>
              <a:t>(Wie? Was? Wer? Wie lange?)</a:t>
            </a:r>
            <a:endParaRPr lang="de-DE" sz="1700" dirty="0">
              <a:cs typeface="Segoe UI"/>
            </a:endParaRPr>
          </a:p>
          <a:p>
            <a:pPr algn="just"/>
            <a:endParaRPr lang="de-DE" sz="1700" dirty="0">
              <a:latin typeface="Lato"/>
              <a:ea typeface="Lato"/>
              <a:cs typeface="Lato"/>
            </a:endParaRPr>
          </a:p>
        </p:txBody>
      </p:sp>
      <p:sp>
        <p:nvSpPr>
          <p:cNvPr id="31" name="TextBox 113">
            <a:extLst>
              <a:ext uri="{FF2B5EF4-FFF2-40B4-BE49-F238E27FC236}">
                <a16:creationId xmlns:a16="http://schemas.microsoft.com/office/drawing/2014/main" id="{1F6D2801-AC7D-4C2F-813B-84EDDB7CC625}"/>
              </a:ext>
            </a:extLst>
          </p:cNvPr>
          <p:cNvSpPr txBox="1"/>
          <p:nvPr/>
        </p:nvSpPr>
        <p:spPr>
          <a:xfrm>
            <a:off x="1971653" y="3770921"/>
            <a:ext cx="2091426" cy="295466"/>
          </a:xfrm>
          <a:prstGeom prst="rect">
            <a:avLst/>
          </a:prstGeom>
          <a:noFill/>
        </p:spPr>
        <p:txBody>
          <a:bodyPr wrap="square" lIns="0" tIns="0" rIns="0" bIns="0" rtlCol="0" anchor="t">
            <a:spAutoFit/>
          </a:bodyPr>
          <a:lstStyle/>
          <a:p>
            <a:pPr algn="ctr">
              <a:lnSpc>
                <a:spcPct val="80000"/>
              </a:lnSpc>
              <a:defRPr/>
            </a:pPr>
            <a:r>
              <a:rPr lang="en-US" sz="2400" b="1" dirty="0">
                <a:latin typeface="Arial"/>
                <a:ea typeface="Roboto"/>
                <a:cs typeface="Arial"/>
              </a:rPr>
              <a:t>Neue Ideen</a:t>
            </a:r>
            <a:endParaRPr lang="de-DE" dirty="0">
              <a:cs typeface="Segoe UI"/>
            </a:endParaRPr>
          </a:p>
        </p:txBody>
      </p:sp>
      <p:grpSp>
        <p:nvGrpSpPr>
          <p:cNvPr id="32" name="Shape 271">
            <a:extLst>
              <a:ext uri="{FF2B5EF4-FFF2-40B4-BE49-F238E27FC236}">
                <a16:creationId xmlns:a16="http://schemas.microsoft.com/office/drawing/2014/main" id="{BF387D44-6F57-411A-96B2-16B703FDCED7}"/>
              </a:ext>
            </a:extLst>
          </p:cNvPr>
          <p:cNvGrpSpPr/>
          <p:nvPr/>
        </p:nvGrpSpPr>
        <p:grpSpPr>
          <a:xfrm>
            <a:off x="6152555" y="3246794"/>
            <a:ext cx="5723500" cy="3139567"/>
            <a:chOff x="6803275" y="294683"/>
            <a:chExt cx="2212050" cy="2637756"/>
          </a:xfrm>
        </p:grpSpPr>
        <p:pic>
          <p:nvPicPr>
            <p:cNvPr id="33" name="Shape 272">
              <a:extLst>
                <a:ext uri="{FF2B5EF4-FFF2-40B4-BE49-F238E27FC236}">
                  <a16:creationId xmlns:a16="http://schemas.microsoft.com/office/drawing/2014/main" id="{3A90F9D0-A10C-4606-B39C-7E8DAF426045}"/>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34" name="Shape 273" descr="Stück Klebeband, mit dem eine Notiz auf der Folie befestigt ist">
              <a:extLst>
                <a:ext uri="{FF2B5EF4-FFF2-40B4-BE49-F238E27FC236}">
                  <a16:creationId xmlns:a16="http://schemas.microsoft.com/office/drawing/2014/main" id="{945C7807-9D79-4413-8C88-DA874D80A70C}"/>
                </a:ext>
              </a:extLst>
            </p:cNvPr>
            <p:cNvPicPr preferRelativeResize="0"/>
            <p:nvPr/>
          </p:nvPicPr>
          <p:blipFill rotWithShape="1">
            <a:blip r:embed="rId4">
              <a:alphaModFix/>
            </a:blip>
            <a:srcRect l="9244" t="5926" r="2118" b="10011"/>
            <a:stretch/>
          </p:blipFill>
          <p:spPr>
            <a:xfrm rot="10800000">
              <a:off x="7599540" y="294683"/>
              <a:ext cx="671900" cy="382687"/>
            </a:xfrm>
            <a:prstGeom prst="rect">
              <a:avLst/>
            </a:prstGeom>
            <a:noFill/>
            <a:ln>
              <a:noFill/>
            </a:ln>
          </p:spPr>
        </p:pic>
      </p:grpSp>
      <p:sp>
        <p:nvSpPr>
          <p:cNvPr id="35" name="Shape 274">
            <a:extLst>
              <a:ext uri="{FF2B5EF4-FFF2-40B4-BE49-F238E27FC236}">
                <a16:creationId xmlns:a16="http://schemas.microsoft.com/office/drawing/2014/main" id="{9BBE2A99-B1CA-4EFE-A593-93859FFA2C75}"/>
              </a:ext>
            </a:extLst>
          </p:cNvPr>
          <p:cNvSpPr txBox="1"/>
          <p:nvPr/>
        </p:nvSpPr>
        <p:spPr>
          <a:xfrm>
            <a:off x="6706290" y="3518424"/>
            <a:ext cx="4956690"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endParaRPr lang="de-DE" sz="1700" dirty="0">
              <a:ea typeface="+mn-lt"/>
              <a:cs typeface="+mn-lt"/>
            </a:endParaRPr>
          </a:p>
          <a:p>
            <a:r>
              <a:rPr lang="de-DE" sz="1700" dirty="0">
                <a:ea typeface="+mn-lt"/>
                <a:cs typeface="+mn-lt"/>
              </a:rPr>
              <a:t>- </a:t>
            </a:r>
            <a:r>
              <a:rPr lang="de-DE" sz="1700" b="1" dirty="0">
                <a:ea typeface="+mn-lt"/>
                <a:cs typeface="+mn-lt"/>
              </a:rPr>
              <a:t>Probedurchläufe für Präsentationen </a:t>
            </a:r>
            <a:br>
              <a:rPr lang="de-DE" sz="1700" dirty="0">
                <a:ea typeface="+mn-lt"/>
                <a:cs typeface="+mn-lt"/>
              </a:rPr>
            </a:br>
            <a:r>
              <a:rPr lang="de-DE" sz="1700" dirty="0">
                <a:ea typeface="+mn-lt"/>
                <a:cs typeface="+mn-lt"/>
              </a:rPr>
              <a:t>(inhaltliche Aufteilung und Zeitbudget im Blick behalten)</a:t>
            </a:r>
            <a:endParaRPr lang="de-DE" sz="1700" dirty="0"/>
          </a:p>
          <a:p>
            <a:r>
              <a:rPr lang="de-DE" sz="1700" dirty="0">
                <a:latin typeface="Segoe UI"/>
                <a:ea typeface="Lato"/>
                <a:cs typeface="Segoe UI"/>
              </a:rPr>
              <a:t>- Dokumentieren, wer für welche Präsentation wann was sagen soll/will --&gt; Abstimmung</a:t>
            </a:r>
          </a:p>
          <a:p>
            <a:pPr algn="just"/>
            <a:endParaRPr lang="de-DE" sz="1700" dirty="0">
              <a:latin typeface="Lato"/>
              <a:ea typeface="Lato"/>
              <a:cs typeface="Lato"/>
            </a:endParaRPr>
          </a:p>
        </p:txBody>
      </p:sp>
      <p:sp>
        <p:nvSpPr>
          <p:cNvPr id="36" name="TextBox 113">
            <a:extLst>
              <a:ext uri="{FF2B5EF4-FFF2-40B4-BE49-F238E27FC236}">
                <a16:creationId xmlns:a16="http://schemas.microsoft.com/office/drawing/2014/main" id="{22548012-ACCD-4E29-B6A1-BA9BCA218C7A}"/>
              </a:ext>
            </a:extLst>
          </p:cNvPr>
          <p:cNvSpPr txBox="1"/>
          <p:nvPr/>
        </p:nvSpPr>
        <p:spPr>
          <a:xfrm>
            <a:off x="7216006" y="3770921"/>
            <a:ext cx="3570601" cy="295466"/>
          </a:xfrm>
          <a:prstGeom prst="rect">
            <a:avLst/>
          </a:prstGeom>
          <a:noFill/>
        </p:spPr>
        <p:txBody>
          <a:bodyPr wrap="square" lIns="0" tIns="0" rIns="0" bIns="0" rtlCol="0" anchor="t">
            <a:spAutoFit/>
          </a:bodyPr>
          <a:lstStyle/>
          <a:p>
            <a:pPr algn="ctr">
              <a:lnSpc>
                <a:spcPct val="80000"/>
              </a:lnSpc>
              <a:defRPr/>
            </a:pPr>
            <a:r>
              <a:rPr lang="en-US" sz="2400" b="1" dirty="0" err="1">
                <a:latin typeface="Arial"/>
                <a:ea typeface="Roboto"/>
                <a:cs typeface="Arial"/>
              </a:rPr>
              <a:t>Mögliche</a:t>
            </a:r>
            <a:r>
              <a:rPr lang="en-US" sz="2400" b="1" dirty="0">
                <a:latin typeface="Arial"/>
                <a:ea typeface="Roboto"/>
                <a:cs typeface="Arial"/>
              </a:rPr>
              <a:t> </a:t>
            </a:r>
            <a:r>
              <a:rPr lang="en-US" sz="2400" b="1" dirty="0" err="1">
                <a:latin typeface="Arial"/>
                <a:ea typeface="Roboto"/>
                <a:cs typeface="Arial"/>
              </a:rPr>
              <a:t>Aktionen</a:t>
            </a:r>
            <a:endParaRPr lang="de-DE" dirty="0" err="1"/>
          </a:p>
        </p:txBody>
      </p:sp>
      <p:sp>
        <p:nvSpPr>
          <p:cNvPr id="37" name="Foliennummernplatzhalter 5">
            <a:extLst>
              <a:ext uri="{FF2B5EF4-FFF2-40B4-BE49-F238E27FC236}">
                <a16:creationId xmlns:a16="http://schemas.microsoft.com/office/drawing/2014/main" id="{20DA10AF-4FD9-41D6-8A1B-CE8F344EA581}"/>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tx1">
                    <a:lumMod val="90000"/>
                    <a:lumOff val="10000"/>
                  </a:schemeClr>
                </a:solidFill>
              </a:rPr>
              <a:pPr/>
              <a:t>6</a:t>
            </a:fld>
            <a:endParaRPr lang="en-US" dirty="0">
              <a:solidFill>
                <a:schemeClr val="tx1">
                  <a:lumMod val="90000"/>
                  <a:lumOff val="10000"/>
                </a:schemeClr>
              </a:solidFill>
            </a:endParaRPr>
          </a:p>
        </p:txBody>
      </p:sp>
    </p:spTree>
    <p:extLst>
      <p:ext uri="{BB962C8B-B14F-4D97-AF65-F5344CB8AC3E}">
        <p14:creationId xmlns:p14="http://schemas.microsoft.com/office/powerpoint/2010/main" val="2165040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8"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feld 9">
            <a:extLst>
              <a:ext uri="{FF2B5EF4-FFF2-40B4-BE49-F238E27FC236}">
                <a16:creationId xmlns:a16="http://schemas.microsoft.com/office/drawing/2014/main" id="{F0DF0C33-3D12-4B3B-95EA-8509CE4D21A3}"/>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https://www.breeze-technologies.de/de/karriere/</a:t>
            </a: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139055" cy="747897"/>
          </a:xfrm>
          <a:prstGeom prst="rect">
            <a:avLst/>
          </a:prstGeom>
          <a:noFill/>
        </p:spPr>
        <p:txBody>
          <a:bodyPr wrap="square" lIns="0" tIns="0" rIns="0" bIns="0" rtlCol="0" anchor="t">
            <a:spAutoFit/>
          </a:bodyPr>
          <a:lstStyle/>
          <a:p>
            <a:pPr>
              <a:lnSpc>
                <a:spcPct val="90000"/>
              </a:lnSpc>
              <a:defRPr/>
            </a:pPr>
            <a:r>
              <a:rPr lang="fr-FR" sz="54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Hauptteil</a:t>
            </a:r>
            <a:endPar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02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4" name="Picture Placeholder 26">
            <a:extLst>
              <a:ext uri="{FF2B5EF4-FFF2-40B4-BE49-F238E27FC236}">
                <a16:creationId xmlns:a16="http://schemas.microsoft.com/office/drawing/2014/main" id="{4B0E1D3B-DEF5-4D38-8E1D-E31DE07D88E7}"/>
              </a:ext>
            </a:extLst>
          </p:cNvPr>
          <p:cNvPicPr>
            <a:picLocks noChangeAspect="1"/>
          </p:cNvPicPr>
          <p:nvPr/>
        </p:nvPicPr>
        <p:blipFill rotWithShape="1">
          <a:blip r:embed="rId2"/>
          <a:srcRect l="1" t="3839" r="48020" b="11552"/>
          <a:stretch/>
        </p:blipFill>
        <p:spPr>
          <a:xfrm>
            <a:off x="6672263" y="800099"/>
            <a:ext cx="4752975" cy="5257801"/>
          </a:xfrm>
          <a:prstGeom prst="rect">
            <a:avLst/>
          </a:prstGeom>
          <a:solidFill>
            <a:schemeClr val="tx1"/>
          </a:solidFill>
          <a:ln>
            <a:solidFill>
              <a:schemeClr val="tx1">
                <a:lumMod val="10000"/>
                <a:lumOff val="90000"/>
              </a:schemeClr>
            </a:solidFill>
          </a:ln>
        </p:spPr>
      </p:pic>
    </p:spTree>
    <p:extLst>
      <p:ext uri="{BB962C8B-B14F-4D97-AF65-F5344CB8AC3E}">
        <p14:creationId xmlns:p14="http://schemas.microsoft.com/office/powerpoint/2010/main" val="261379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F7A63FCD-AF3F-4832-AD77-5ADED2137084}"/>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1">
            <a:extLst>
              <a:ext uri="{FF2B5EF4-FFF2-40B4-BE49-F238E27FC236}">
                <a16:creationId xmlns:a16="http://schemas.microsoft.com/office/drawing/2014/main" id="{F0B2436A-9AB0-4122-B609-F77E484F1B5F}"/>
              </a:ext>
            </a:extLst>
          </p:cNvPr>
          <p:cNvSpPr txBox="1"/>
          <p:nvPr/>
        </p:nvSpPr>
        <p:spPr>
          <a:xfrm>
            <a:off x="438728" y="307102"/>
            <a:ext cx="6084823" cy="6093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4400" b="1" dirty="0" err="1">
                <a:solidFill>
                  <a:schemeClr val="bg1"/>
                </a:solidFill>
                <a:latin typeface="Arial" panose="020B0604020202020204" pitchFamily="34" charset="0"/>
                <a:cs typeface="Arial" panose="020B0604020202020204" pitchFamily="34" charset="0"/>
              </a:rPr>
              <a:t>Bisherige</a:t>
            </a:r>
            <a:endParaRPr lang="fr-FR" sz="4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9" name="TextBox 5">
            <a:extLst>
              <a:ext uri="{FF2B5EF4-FFF2-40B4-BE49-F238E27FC236}">
                <a16:creationId xmlns:a16="http://schemas.microsoft.com/office/drawing/2014/main" id="{D64B05C1-F24E-444F-896E-9B95C29C4330}"/>
              </a:ext>
            </a:extLst>
          </p:cNvPr>
          <p:cNvSpPr txBox="1"/>
          <p:nvPr/>
        </p:nvSpPr>
        <p:spPr>
          <a:xfrm>
            <a:off x="2817549" y="307102"/>
            <a:ext cx="3706002" cy="609398"/>
          </a:xfrm>
          <a:prstGeom prst="rect">
            <a:avLst/>
          </a:prstGeom>
          <a:noFill/>
        </p:spPr>
        <p:txBody>
          <a:bodyPr wrap="square" lIns="0" tIns="0" rIns="0" bIns="0" rtlCol="0" anchor="t">
            <a:spAutoFit/>
          </a:bodyPr>
          <a:lstStyle/>
          <a:p>
            <a:pPr lvl="0" algn="ctr">
              <a:lnSpc>
                <a:spcPct val="90000"/>
              </a:lnSpc>
              <a:defRPr/>
            </a:pPr>
            <a:r>
              <a:rPr lang="fr-FR" sz="44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Architektur</a:t>
            </a:r>
            <a:endParaRPr kumimoji="0" lang="fr-FR" sz="44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
        <p:nvSpPr>
          <p:cNvPr id="16" name="Rechteck 15">
            <a:extLst>
              <a:ext uri="{FF2B5EF4-FFF2-40B4-BE49-F238E27FC236}">
                <a16:creationId xmlns:a16="http://schemas.microsoft.com/office/drawing/2014/main" id="{4BA355D4-1239-42A4-8D81-376F3B7E5EC2}"/>
              </a:ext>
            </a:extLst>
          </p:cNvPr>
          <p:cNvSpPr/>
          <p:nvPr/>
        </p:nvSpPr>
        <p:spPr>
          <a:xfrm>
            <a:off x="1124465" y="1390449"/>
            <a:ext cx="9943070" cy="546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15" name="Grafik 14">
            <a:extLst>
              <a:ext uri="{FF2B5EF4-FFF2-40B4-BE49-F238E27FC236}">
                <a16:creationId xmlns:a16="http://schemas.microsoft.com/office/drawing/2014/main" id="{2A8C831C-6A1D-4341-BD57-D8E79FE0B44F}"/>
              </a:ext>
            </a:extLst>
          </p:cNvPr>
          <p:cNvPicPr>
            <a:picLocks noChangeAspect="1"/>
          </p:cNvPicPr>
          <p:nvPr/>
        </p:nvPicPr>
        <p:blipFill rotWithShape="1">
          <a:blip r:embed="rId3"/>
          <a:srcRect l="7248" t="10274" r="11264" b="49106"/>
          <a:stretch/>
        </p:blipFill>
        <p:spPr>
          <a:xfrm>
            <a:off x="1625639" y="1728949"/>
            <a:ext cx="8857668" cy="5129051"/>
          </a:xfrm>
          <a:prstGeom prst="rect">
            <a:avLst/>
          </a:prstGeom>
        </p:spPr>
      </p:pic>
      <p:sp>
        <p:nvSpPr>
          <p:cNvPr id="10" name="Foliennummernplatzhalter 5">
            <a:extLst>
              <a:ext uri="{FF2B5EF4-FFF2-40B4-BE49-F238E27FC236}">
                <a16:creationId xmlns:a16="http://schemas.microsoft.com/office/drawing/2014/main" id="{AD1E69F1-E1B3-4385-B67B-A11EBB8979F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8</a:t>
            </a:fld>
            <a:endParaRPr lang="en-US" dirty="0">
              <a:solidFill>
                <a:schemeClr val="bg1">
                  <a:lumMod val="75000"/>
                </a:schemeClr>
              </a:solidFill>
            </a:endParaRPr>
          </a:p>
        </p:txBody>
      </p:sp>
      <p:pic>
        <p:nvPicPr>
          <p:cNvPr id="18" name="Shape 273" descr="Stück Klebeband, mit dem eine Notiz auf der Folie befestigt ist">
            <a:extLst>
              <a:ext uri="{FF2B5EF4-FFF2-40B4-BE49-F238E27FC236}">
                <a16:creationId xmlns:a16="http://schemas.microsoft.com/office/drawing/2014/main" id="{2762386C-E139-43C5-B0CE-7C99EAA7DB06}"/>
              </a:ext>
            </a:extLst>
          </p:cNvPr>
          <p:cNvPicPr preferRelativeResize="0"/>
          <p:nvPr/>
        </p:nvPicPr>
        <p:blipFill rotWithShape="1">
          <a:blip r:embed="rId4">
            <a:alphaModFix/>
          </a:blip>
          <a:srcRect l="9244" t="5926" r="2118" b="10011"/>
          <a:stretch/>
        </p:blipFill>
        <p:spPr>
          <a:xfrm rot="1846529">
            <a:off x="10761103" y="1301535"/>
            <a:ext cx="612865" cy="291117"/>
          </a:xfrm>
          <a:prstGeom prst="rect">
            <a:avLst/>
          </a:prstGeom>
          <a:noFill/>
          <a:ln>
            <a:noFill/>
          </a:ln>
        </p:spPr>
      </p:pic>
      <p:pic>
        <p:nvPicPr>
          <p:cNvPr id="19" name="Shape 273" descr="Stück Klebeband, mit dem eine Notiz auf der Folie befestigt ist">
            <a:extLst>
              <a:ext uri="{FF2B5EF4-FFF2-40B4-BE49-F238E27FC236}">
                <a16:creationId xmlns:a16="http://schemas.microsoft.com/office/drawing/2014/main" id="{B329EF56-2382-42B1-90A4-A5C3F67B1C1E}"/>
              </a:ext>
            </a:extLst>
          </p:cNvPr>
          <p:cNvPicPr preferRelativeResize="0"/>
          <p:nvPr/>
        </p:nvPicPr>
        <p:blipFill rotWithShape="1">
          <a:blip r:embed="rId4">
            <a:alphaModFix/>
          </a:blip>
          <a:srcRect l="9244" t="5926" r="2118" b="10011"/>
          <a:stretch/>
        </p:blipFill>
        <p:spPr>
          <a:xfrm rot="20119301">
            <a:off x="867992" y="1253502"/>
            <a:ext cx="612865" cy="291117"/>
          </a:xfrm>
          <a:prstGeom prst="rect">
            <a:avLst/>
          </a:prstGeom>
          <a:noFill/>
          <a:ln>
            <a:noFill/>
          </a:ln>
        </p:spPr>
      </p:pic>
    </p:spTree>
    <p:extLst>
      <p:ext uri="{BB962C8B-B14F-4D97-AF65-F5344CB8AC3E}">
        <p14:creationId xmlns:p14="http://schemas.microsoft.com/office/powerpoint/2010/main" val="3452350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F7A63FCD-AF3F-4832-AD77-5ADED2137084}"/>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 name="Foliennummernplatzhalter 5">
            <a:extLst>
              <a:ext uri="{FF2B5EF4-FFF2-40B4-BE49-F238E27FC236}">
                <a16:creationId xmlns:a16="http://schemas.microsoft.com/office/drawing/2014/main" id="{AD1E69F1-E1B3-4385-B67B-A11EBB8979F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9</a:t>
            </a:fld>
            <a:endParaRPr lang="en-US" dirty="0">
              <a:solidFill>
                <a:schemeClr val="bg1">
                  <a:lumMod val="75000"/>
                </a:schemeClr>
              </a:solidFill>
            </a:endParaRPr>
          </a:p>
        </p:txBody>
      </p:sp>
      <p:sp>
        <p:nvSpPr>
          <p:cNvPr id="7" name="Rechteck 6">
            <a:extLst>
              <a:ext uri="{FF2B5EF4-FFF2-40B4-BE49-F238E27FC236}">
                <a16:creationId xmlns:a16="http://schemas.microsoft.com/office/drawing/2014/main" id="{77C0F42E-960C-42EF-A7F7-EE31AD719BF2}"/>
              </a:ext>
            </a:extLst>
          </p:cNvPr>
          <p:cNvSpPr/>
          <p:nvPr/>
        </p:nvSpPr>
        <p:spPr>
          <a:xfrm>
            <a:off x="1124465" y="0"/>
            <a:ext cx="9943070" cy="546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11" name="Grafik 10">
            <a:extLst>
              <a:ext uri="{FF2B5EF4-FFF2-40B4-BE49-F238E27FC236}">
                <a16:creationId xmlns:a16="http://schemas.microsoft.com/office/drawing/2014/main" id="{D50EC895-2B45-464D-86E2-3CCAE34A1090}"/>
              </a:ext>
            </a:extLst>
          </p:cNvPr>
          <p:cNvPicPr>
            <a:picLocks noChangeAspect="1"/>
          </p:cNvPicPr>
          <p:nvPr/>
        </p:nvPicPr>
        <p:blipFill rotWithShape="1">
          <a:blip r:embed="rId3"/>
          <a:srcRect t="51198" b="7009"/>
          <a:stretch/>
        </p:blipFill>
        <p:spPr>
          <a:xfrm>
            <a:off x="1058561" y="0"/>
            <a:ext cx="9943069" cy="4827234"/>
          </a:xfrm>
          <a:prstGeom prst="rect">
            <a:avLst/>
          </a:prstGeom>
        </p:spPr>
      </p:pic>
      <p:pic>
        <p:nvPicPr>
          <p:cNvPr id="12" name="Shape 273" descr="Stück Klebeband, mit dem eine Notiz auf der Folie befestigt ist">
            <a:extLst>
              <a:ext uri="{FF2B5EF4-FFF2-40B4-BE49-F238E27FC236}">
                <a16:creationId xmlns:a16="http://schemas.microsoft.com/office/drawing/2014/main" id="{435B438D-5EFF-4453-8B8E-FF6E930E0526}"/>
              </a:ext>
            </a:extLst>
          </p:cNvPr>
          <p:cNvPicPr preferRelativeResize="0"/>
          <p:nvPr/>
        </p:nvPicPr>
        <p:blipFill rotWithShape="1">
          <a:blip r:embed="rId4">
            <a:alphaModFix/>
          </a:blip>
          <a:srcRect l="9244" t="5926" r="2118" b="10011"/>
          <a:stretch/>
        </p:blipFill>
        <p:spPr>
          <a:xfrm rot="13151013">
            <a:off x="884468" y="5335718"/>
            <a:ext cx="612865" cy="291117"/>
          </a:xfrm>
          <a:prstGeom prst="rect">
            <a:avLst/>
          </a:prstGeom>
          <a:noFill/>
          <a:ln>
            <a:noFill/>
          </a:ln>
        </p:spPr>
      </p:pic>
      <p:pic>
        <p:nvPicPr>
          <p:cNvPr id="13" name="Shape 273" descr="Stück Klebeband, mit dem eine Notiz auf der Folie befestigt ist">
            <a:extLst>
              <a:ext uri="{FF2B5EF4-FFF2-40B4-BE49-F238E27FC236}">
                <a16:creationId xmlns:a16="http://schemas.microsoft.com/office/drawing/2014/main" id="{78C376D7-36DA-4896-887B-6D28F9128E9B}"/>
              </a:ext>
            </a:extLst>
          </p:cNvPr>
          <p:cNvPicPr preferRelativeResize="0"/>
          <p:nvPr/>
        </p:nvPicPr>
        <p:blipFill rotWithShape="1">
          <a:blip r:embed="rId4">
            <a:alphaModFix/>
          </a:blip>
          <a:srcRect l="9244" t="5926" r="2118" b="10011"/>
          <a:stretch/>
        </p:blipFill>
        <p:spPr>
          <a:xfrm rot="8075848">
            <a:off x="10761103" y="5261331"/>
            <a:ext cx="612865" cy="291117"/>
          </a:xfrm>
          <a:prstGeom prst="rect">
            <a:avLst/>
          </a:prstGeom>
          <a:noFill/>
          <a:ln>
            <a:noFill/>
          </a:ln>
        </p:spPr>
      </p:pic>
      <p:sp>
        <p:nvSpPr>
          <p:cNvPr id="14" name="TextBox 1">
            <a:extLst>
              <a:ext uri="{FF2B5EF4-FFF2-40B4-BE49-F238E27FC236}">
                <a16:creationId xmlns:a16="http://schemas.microsoft.com/office/drawing/2014/main" id="{2F62C30F-DE70-4BD5-9EDA-8A3E5531A2B7}"/>
              </a:ext>
            </a:extLst>
          </p:cNvPr>
          <p:cNvSpPr txBox="1"/>
          <p:nvPr/>
        </p:nvSpPr>
        <p:spPr>
          <a:xfrm>
            <a:off x="2648376" y="5800694"/>
            <a:ext cx="6763437" cy="74789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5400" b="1" dirty="0" err="1">
                <a:solidFill>
                  <a:schemeClr val="bg1"/>
                </a:solidFill>
                <a:latin typeface="Arial" panose="020B0604020202020204" pitchFamily="34" charset="0"/>
                <a:cs typeface="Arial" panose="020B0604020202020204" pitchFamily="34" charset="0"/>
              </a:rPr>
              <a:t>Vereinfachung</a:t>
            </a:r>
            <a:r>
              <a:rPr lang="en-US" sz="5400" b="1" dirty="0">
                <a:solidFill>
                  <a:schemeClr val="bg1"/>
                </a:solidFill>
                <a:latin typeface="Arial" panose="020B0604020202020204" pitchFamily="34" charset="0"/>
                <a:cs typeface="Arial" panose="020B0604020202020204" pitchFamily="34" charset="0"/>
              </a:rPr>
              <a:t>?!</a:t>
            </a:r>
            <a:endPar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626325907"/>
      </p:ext>
    </p:extLst>
  </p:cSld>
  <p:clrMapOvr>
    <a:masterClrMapping/>
  </p:clrMapOvr>
</p:sld>
</file>

<file path=ppt/theme/theme1.xml><?xml version="1.0" encoding="utf-8"?>
<a:theme xmlns:a="http://schemas.openxmlformats.org/drawingml/2006/main" name="2_Office Theme">
  <a:themeElements>
    <a:clrScheme name="Personnalisé 30">
      <a:dk1>
        <a:srgbClr val="1D1D1D"/>
      </a:dk1>
      <a:lt1>
        <a:sysClr val="window" lastClr="FFFFFF"/>
      </a:lt1>
      <a:dk2>
        <a:srgbClr val="111111"/>
      </a:dk2>
      <a:lt2>
        <a:srgbClr val="F8F8F8"/>
      </a:lt2>
      <a:accent1>
        <a:srgbClr val="F44336"/>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1325</Words>
  <Application>Microsoft Office PowerPoint</Application>
  <PresentationFormat>Breitbild</PresentationFormat>
  <Paragraphs>179</Paragraphs>
  <Slides>15</Slides>
  <Notes>11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15</vt:i4>
      </vt:variant>
    </vt:vector>
  </HeadingPairs>
  <TitlesOfParts>
    <vt:vector size="21" baseType="lpstr">
      <vt:lpstr>Arial</vt:lpstr>
      <vt:lpstr>Lato</vt:lpstr>
      <vt:lpstr>Segoe UI</vt:lpstr>
      <vt:lpstr>Segoe UI Light</vt:lpstr>
      <vt:lpstr>Segoe UI Semibold</vt:lpstr>
      <vt:lpstr>2_Office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 - Genderly</dc:title>
  <dc:creator/>
  <cp:keywords>PowerPoint</cp:keywords>
  <cp:lastModifiedBy>F Jacobsen</cp:lastModifiedBy>
  <cp:revision>425</cp:revision>
  <dcterms:created xsi:type="dcterms:W3CDTF">2018-11-08T16:43:29Z</dcterms:created>
  <dcterms:modified xsi:type="dcterms:W3CDTF">2022-02-14T14:55:37Z</dcterms:modified>
</cp:coreProperties>
</file>